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43" r:id="rId2"/>
    <p:sldId id="331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373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4850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35697" y="1223599"/>
            <a:ext cx="5368900" cy="7723295"/>
          </a:xfrm>
          <a:prstGeom prst="roundRect">
            <a:avLst/>
          </a:prstGeom>
          <a:solidFill>
            <a:srgbClr val="F8CBAD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102" dirty="0">
                <a:solidFill>
                  <a:schemeClr val="tx1"/>
                </a:solidFill>
              </a:rPr>
              <a:t>Handler om, at vi accepterer hinanden, har tillid til hinanden og anerkender hinandens arbejde. Samt at vi ved, hvem vi kan gå til, for at få hjælp.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CAE0EEB3-5595-49E8-ADEF-6C78592E98ED}"/>
              </a:ext>
            </a:extLst>
          </p:cNvPr>
          <p:cNvSpPr txBox="1"/>
          <p:nvPr/>
        </p:nvSpPr>
        <p:spPr>
          <a:xfrm>
            <a:off x="753405" y="1731440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Støtte</a:t>
            </a:r>
            <a:endParaRPr lang="da-DK" sz="1063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18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47625" cmpd="thickThin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07FCE8F-C5A3-4A44-9210-5FB717836218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47625" cmpd="thickThin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37C64405-0557-4DDD-9851-28A3990C60C8}"/>
              </a:ext>
            </a:extLst>
          </p:cNvPr>
          <p:cNvSpPr/>
          <p:nvPr/>
        </p:nvSpPr>
        <p:spPr>
          <a:xfrm>
            <a:off x="3701376" y="5167021"/>
            <a:ext cx="2840706" cy="40612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47625" cmpd="thickThin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B5DA0E19-02D6-4030-9B84-DF46D03C5E0B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47625" cmpd="thickThin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4288293-69DD-4CB7-97B7-CFF504ADB923}"/>
              </a:ext>
            </a:extLst>
          </p:cNvPr>
          <p:cNvSpPr/>
          <p:nvPr/>
        </p:nvSpPr>
        <p:spPr>
          <a:xfrm>
            <a:off x="1365829" y="991132"/>
            <a:ext cx="786306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STØTTE</a:t>
            </a:r>
            <a:endParaRPr lang="da-DK" sz="1201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EB5E2E-B59F-4423-AE4E-EA112CAEDDE6}"/>
              </a:ext>
            </a:extLst>
          </p:cNvPr>
          <p:cNvSpPr txBox="1"/>
          <p:nvPr/>
        </p:nvSpPr>
        <p:spPr>
          <a:xfrm>
            <a:off x="752683" y="1339099"/>
            <a:ext cx="1967166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savner støtte og opbakning fra min leder og mine kolleger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05D7F37-E378-48B2-A7A6-4A1D8F90F123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44EC6DC8-AAAA-45E0-8761-C829E66F6450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4CF1A0D-96C7-4C7A-B3A2-3561D7EC63B7}"/>
              </a:ext>
            </a:extLst>
          </p:cNvPr>
          <p:cNvSpPr/>
          <p:nvPr/>
        </p:nvSpPr>
        <p:spPr>
          <a:xfrm>
            <a:off x="4751289" y="991132"/>
            <a:ext cx="786306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STØTTE</a:t>
            </a:r>
            <a:endParaRPr lang="da-DK" sz="1201" dirty="0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FE26F546-D60C-4E37-B185-C2BA70BEC86E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får god faglig sparring og hjælp, når jeg er i tvivl om mine arbejdsopgaver 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9D9DB627-0EBD-4DB3-BDCA-2683947ED042}"/>
              </a:ext>
            </a:extLst>
          </p:cNvPr>
          <p:cNvSpPr txBox="1"/>
          <p:nvPr/>
        </p:nvSpPr>
        <p:spPr>
          <a:xfrm>
            <a:off x="4911614" y="252611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A28A6859-BA03-4C07-9699-D53E9C9A053D}"/>
              </a:ext>
            </a:extLst>
          </p:cNvPr>
          <p:cNvSpPr txBox="1"/>
          <p:nvPr/>
        </p:nvSpPr>
        <p:spPr>
          <a:xfrm>
            <a:off x="4909904" y="3024622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DAEAAB18-147E-4FE9-A043-6F16196F5B20}"/>
              </a:ext>
            </a:extLst>
          </p:cNvPr>
          <p:cNvSpPr txBox="1"/>
          <p:nvPr/>
        </p:nvSpPr>
        <p:spPr>
          <a:xfrm>
            <a:off x="4111369" y="5829637"/>
            <a:ext cx="2035961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støtter op og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hjælper, når jeg ser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et behov for det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BFA164C-ADAF-43CF-935F-19CAB4DDF003}"/>
              </a:ext>
            </a:extLst>
          </p:cNvPr>
          <p:cNvSpPr txBox="1"/>
          <p:nvPr/>
        </p:nvSpPr>
        <p:spPr>
          <a:xfrm>
            <a:off x="582403" y="5829637"/>
            <a:ext cx="2307727" cy="9246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Vi har et godt sammenhold og gode sociale arrangementer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 i afdelingen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90A5A0D4-A55E-48F8-9ECB-B4C7A6F5FD33}"/>
              </a:ext>
            </a:extLst>
          </p:cNvPr>
          <p:cNvSpPr txBox="1"/>
          <p:nvPr/>
        </p:nvSpPr>
        <p:spPr>
          <a:xfrm>
            <a:off x="4823905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B92FC766-61AF-4134-95CD-760548406091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4326FDC0-C1DF-4E88-9DB6-3350300EDE10}"/>
              </a:ext>
            </a:extLst>
          </p:cNvPr>
          <p:cNvSpPr txBox="1"/>
          <p:nvPr/>
        </p:nvSpPr>
        <p:spPr>
          <a:xfrm>
            <a:off x="1411383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C7B05221-46DA-473F-8948-BCE148A23373}"/>
              </a:ext>
            </a:extLst>
          </p:cNvPr>
          <p:cNvSpPr txBox="1"/>
          <p:nvPr/>
        </p:nvSpPr>
        <p:spPr>
          <a:xfrm>
            <a:off x="4823905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624E160B-D8EB-417D-BD0A-E6D868A7E31F}"/>
              </a:ext>
            </a:extLst>
          </p:cNvPr>
          <p:cNvSpPr/>
          <p:nvPr/>
        </p:nvSpPr>
        <p:spPr>
          <a:xfrm>
            <a:off x="4751288" y="5461109"/>
            <a:ext cx="786306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STØTTE</a:t>
            </a:r>
            <a:endParaRPr lang="da-DK" sz="1201" dirty="0"/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5405B829-65AE-4C19-9445-F09E34B8259B}"/>
              </a:ext>
            </a:extLst>
          </p:cNvPr>
          <p:cNvSpPr/>
          <p:nvPr/>
        </p:nvSpPr>
        <p:spPr>
          <a:xfrm>
            <a:off x="1365828" y="5446410"/>
            <a:ext cx="786306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STØTTE</a:t>
            </a:r>
            <a:endParaRPr lang="da-DK" sz="1201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DC9BC17-9769-4E7D-B1FB-A17C2A9C7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84" y="2307539"/>
            <a:ext cx="757539" cy="638346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0D179372-83E5-463E-ADBC-BF28AC14EC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84" y="3005741"/>
            <a:ext cx="757520" cy="655017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19210041-51E7-41E1-B084-355F276169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935" y="2302009"/>
            <a:ext cx="757539" cy="638346"/>
          </a:xfrm>
          <a:prstGeom prst="rect">
            <a:avLst/>
          </a:prstGeom>
        </p:spPr>
      </p:pic>
      <p:pic>
        <p:nvPicPr>
          <p:cNvPr id="56" name="Billede 55">
            <a:extLst>
              <a:ext uri="{FF2B5EF4-FFF2-40B4-BE49-F238E27FC236}">
                <a16:creationId xmlns:a16="http://schemas.microsoft.com/office/drawing/2014/main" id="{31BF9A08-0DA8-41B3-B758-620ED9A83E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096" y="3005741"/>
            <a:ext cx="757520" cy="655017"/>
          </a:xfrm>
          <a:prstGeom prst="rect">
            <a:avLst/>
          </a:prstGeom>
        </p:spPr>
      </p:pic>
      <p:pic>
        <p:nvPicPr>
          <p:cNvPr id="57" name="Billede 56">
            <a:extLst>
              <a:ext uri="{FF2B5EF4-FFF2-40B4-BE49-F238E27FC236}">
                <a16:creationId xmlns:a16="http://schemas.microsoft.com/office/drawing/2014/main" id="{D3A7F749-25D8-455C-BC7E-325192C1AC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141" y="6786041"/>
            <a:ext cx="757539" cy="638346"/>
          </a:xfrm>
          <a:prstGeom prst="rect">
            <a:avLst/>
          </a:prstGeom>
        </p:spPr>
      </p:pic>
      <p:pic>
        <p:nvPicPr>
          <p:cNvPr id="58" name="Billede 57">
            <a:extLst>
              <a:ext uri="{FF2B5EF4-FFF2-40B4-BE49-F238E27FC236}">
                <a16:creationId xmlns:a16="http://schemas.microsoft.com/office/drawing/2014/main" id="{956A6756-3EC8-4A65-AF9E-E5E5E8608F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141" y="7486859"/>
            <a:ext cx="757520" cy="655017"/>
          </a:xfrm>
          <a:prstGeom prst="rect">
            <a:avLst/>
          </a:prstGeom>
        </p:spPr>
      </p:pic>
      <p:pic>
        <p:nvPicPr>
          <p:cNvPr id="59" name="Billede 58">
            <a:extLst>
              <a:ext uri="{FF2B5EF4-FFF2-40B4-BE49-F238E27FC236}">
                <a16:creationId xmlns:a16="http://schemas.microsoft.com/office/drawing/2014/main" id="{E7DBAF50-1E77-4E3C-AFFD-F9B64A98F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64" y="6786041"/>
            <a:ext cx="757539" cy="638346"/>
          </a:xfrm>
          <a:prstGeom prst="rect">
            <a:avLst/>
          </a:prstGeom>
        </p:spPr>
      </p:pic>
      <p:pic>
        <p:nvPicPr>
          <p:cNvPr id="60" name="Billede 59">
            <a:extLst>
              <a:ext uri="{FF2B5EF4-FFF2-40B4-BE49-F238E27FC236}">
                <a16:creationId xmlns:a16="http://schemas.microsoft.com/office/drawing/2014/main" id="{AEC5754F-D68D-4867-97BA-529BBB0F11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84" y="7487434"/>
            <a:ext cx="757520" cy="655017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557E5693-9CA6-47FE-A63F-2AB2C4218D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4013" y="3952205"/>
            <a:ext cx="1010157" cy="605141"/>
          </a:xfrm>
          <a:prstGeom prst="rect">
            <a:avLst/>
          </a:prstGeom>
        </p:spPr>
      </p:pic>
      <p:sp>
        <p:nvSpPr>
          <p:cNvPr id="15" name="Tekstfelt 14">
            <a:extLst>
              <a:ext uri="{FF2B5EF4-FFF2-40B4-BE49-F238E27FC236}">
                <a16:creationId xmlns:a16="http://schemas.microsoft.com/office/drawing/2014/main" id="{177FB8D6-FD0D-45D8-B106-6BA0694087F6}"/>
              </a:ext>
            </a:extLst>
          </p:cNvPr>
          <p:cNvSpPr txBox="1"/>
          <p:nvPr/>
        </p:nvSpPr>
        <p:spPr>
          <a:xfrm>
            <a:off x="1267309" y="4068832"/>
            <a:ext cx="804748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C2888EF-3C5C-495C-8CED-196272D87E84}"/>
              </a:ext>
            </a:extLst>
          </p:cNvPr>
          <p:cNvSpPr txBox="1"/>
          <p:nvPr/>
        </p:nvSpPr>
        <p:spPr>
          <a:xfrm>
            <a:off x="1669683" y="4164272"/>
            <a:ext cx="47293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D5C5F19-5D53-44A9-B1E4-8103BA0A6E06}"/>
              </a:ext>
            </a:extLst>
          </p:cNvPr>
          <p:cNvSpPr txBox="1"/>
          <p:nvPr/>
        </p:nvSpPr>
        <p:spPr>
          <a:xfrm>
            <a:off x="1831217" y="4199571"/>
            <a:ext cx="71116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  <a:endParaRPr lang="da-DK" sz="676" dirty="0">
              <a:solidFill>
                <a:schemeClr val="bg1"/>
              </a:solidFill>
            </a:endParaRPr>
          </a:p>
        </p:txBody>
      </p:sp>
      <p:pic>
        <p:nvPicPr>
          <p:cNvPr id="37" name="Billede 36">
            <a:extLst>
              <a:ext uri="{FF2B5EF4-FFF2-40B4-BE49-F238E27FC236}">
                <a16:creationId xmlns:a16="http://schemas.microsoft.com/office/drawing/2014/main" id="{6E0277C7-73EB-4C57-BE29-308D42AD14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592" y="3951120"/>
            <a:ext cx="1010157" cy="605141"/>
          </a:xfrm>
          <a:prstGeom prst="rect">
            <a:avLst/>
          </a:prstGeom>
        </p:spPr>
      </p:pic>
      <p:pic>
        <p:nvPicPr>
          <p:cNvPr id="41" name="Billede 40">
            <a:extLst>
              <a:ext uri="{FF2B5EF4-FFF2-40B4-BE49-F238E27FC236}">
                <a16:creationId xmlns:a16="http://schemas.microsoft.com/office/drawing/2014/main" id="{CFDE8F7D-EA58-4A1E-AEBC-A54DE6711F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1188" y="8410287"/>
            <a:ext cx="1010157" cy="605141"/>
          </a:xfrm>
          <a:prstGeom prst="rect">
            <a:avLst/>
          </a:prstGeom>
        </p:spPr>
      </p:pic>
      <p:pic>
        <p:nvPicPr>
          <p:cNvPr id="42" name="Billede 41">
            <a:extLst>
              <a:ext uri="{FF2B5EF4-FFF2-40B4-BE49-F238E27FC236}">
                <a16:creationId xmlns:a16="http://schemas.microsoft.com/office/drawing/2014/main" id="{080BA1E5-A930-4925-9934-40772DBB6B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592" y="8410287"/>
            <a:ext cx="1010157" cy="605141"/>
          </a:xfrm>
          <a:prstGeom prst="rect">
            <a:avLst/>
          </a:prstGeom>
        </p:spPr>
      </p:pic>
      <p:sp>
        <p:nvSpPr>
          <p:cNvPr id="44" name="Tekstfelt 43">
            <a:extLst>
              <a:ext uri="{FF2B5EF4-FFF2-40B4-BE49-F238E27FC236}">
                <a16:creationId xmlns:a16="http://schemas.microsoft.com/office/drawing/2014/main" id="{3E945B48-C0F3-48BB-A1C1-79C67D739C4D}"/>
              </a:ext>
            </a:extLst>
          </p:cNvPr>
          <p:cNvSpPr txBox="1"/>
          <p:nvPr/>
        </p:nvSpPr>
        <p:spPr>
          <a:xfrm>
            <a:off x="4726975" y="4076095"/>
            <a:ext cx="804748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E951D379-FF33-4A42-A95B-3F6DB9EB6FB5}"/>
              </a:ext>
            </a:extLst>
          </p:cNvPr>
          <p:cNvSpPr txBox="1"/>
          <p:nvPr/>
        </p:nvSpPr>
        <p:spPr>
          <a:xfrm>
            <a:off x="1267309" y="8527999"/>
            <a:ext cx="518151" cy="32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9C4066AA-EBED-4791-9284-AFFC3AFB341B}"/>
              </a:ext>
            </a:extLst>
          </p:cNvPr>
          <p:cNvSpPr txBox="1"/>
          <p:nvPr/>
        </p:nvSpPr>
        <p:spPr>
          <a:xfrm>
            <a:off x="4735446" y="8520857"/>
            <a:ext cx="804748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52" name="Tekstfelt 51">
            <a:extLst>
              <a:ext uri="{FF2B5EF4-FFF2-40B4-BE49-F238E27FC236}">
                <a16:creationId xmlns:a16="http://schemas.microsoft.com/office/drawing/2014/main" id="{9FDCA57E-5230-4551-8FE2-B88C11EE96C4}"/>
              </a:ext>
            </a:extLst>
          </p:cNvPr>
          <p:cNvSpPr txBox="1"/>
          <p:nvPr/>
        </p:nvSpPr>
        <p:spPr>
          <a:xfrm>
            <a:off x="5111931" y="4179516"/>
            <a:ext cx="47293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C1B1A791-1E64-49C7-8C93-11C477A740C7}"/>
              </a:ext>
            </a:extLst>
          </p:cNvPr>
          <p:cNvSpPr txBox="1"/>
          <p:nvPr/>
        </p:nvSpPr>
        <p:spPr>
          <a:xfrm>
            <a:off x="5135148" y="8620428"/>
            <a:ext cx="47293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54" name="Tekstfelt 53">
            <a:extLst>
              <a:ext uri="{FF2B5EF4-FFF2-40B4-BE49-F238E27FC236}">
                <a16:creationId xmlns:a16="http://schemas.microsoft.com/office/drawing/2014/main" id="{9D8379BA-28FF-4504-BDF7-23EF02D1AD47}"/>
              </a:ext>
            </a:extLst>
          </p:cNvPr>
          <p:cNvSpPr txBox="1"/>
          <p:nvPr/>
        </p:nvSpPr>
        <p:spPr>
          <a:xfrm>
            <a:off x="1669683" y="8622024"/>
            <a:ext cx="472933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  <a:endParaRPr lang="da-DK" sz="1063" dirty="0">
              <a:solidFill>
                <a:schemeClr val="bg1"/>
              </a:solidFill>
            </a:endParaRP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F992B9A8-7480-4805-86F6-34A6660B3F51}"/>
              </a:ext>
            </a:extLst>
          </p:cNvPr>
          <p:cNvSpPr txBox="1"/>
          <p:nvPr/>
        </p:nvSpPr>
        <p:spPr>
          <a:xfrm>
            <a:off x="5291726" y="4218707"/>
            <a:ext cx="71116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  <a:endParaRPr lang="da-DK" sz="676" dirty="0">
              <a:solidFill>
                <a:schemeClr val="bg1"/>
              </a:solidFill>
            </a:endParaRPr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4247D09-1487-433C-B580-40228BC686B2}"/>
              </a:ext>
            </a:extLst>
          </p:cNvPr>
          <p:cNvSpPr txBox="1"/>
          <p:nvPr/>
        </p:nvSpPr>
        <p:spPr>
          <a:xfrm>
            <a:off x="1824433" y="8678196"/>
            <a:ext cx="71116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  <a:endParaRPr lang="da-DK" sz="676" dirty="0">
              <a:solidFill>
                <a:schemeClr val="bg1"/>
              </a:solidFill>
            </a:endParaRP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EBC28C30-3F67-4334-B1C8-16ECE3E0AC13}"/>
              </a:ext>
            </a:extLst>
          </p:cNvPr>
          <p:cNvSpPr txBox="1"/>
          <p:nvPr/>
        </p:nvSpPr>
        <p:spPr>
          <a:xfrm>
            <a:off x="5317082" y="8675713"/>
            <a:ext cx="71116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  <a:endParaRPr lang="da-DK" sz="676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14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156</Words>
  <Application>Microsoft Office PowerPoint</Application>
  <PresentationFormat>A4-papir (210 x 297 mm)</PresentationFormat>
  <Paragraphs>35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334</cp:revision>
  <cp:lastPrinted>2024-08-14T10:20:37Z</cp:lastPrinted>
  <dcterms:created xsi:type="dcterms:W3CDTF">2022-06-07T12:11:15Z</dcterms:created>
  <dcterms:modified xsi:type="dcterms:W3CDTF">2024-09-03T09:23:05Z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