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5"/>
  </p:notesMasterIdLst>
  <p:sldIdLst>
    <p:sldId id="341" r:id="rId2"/>
    <p:sldId id="340" r:id="rId3"/>
    <p:sldId id="350" r:id="rId4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DFEC"/>
    <a:srgbClr val="C5E0B4"/>
    <a:srgbClr val="FFE497"/>
    <a:srgbClr val="E89440"/>
    <a:srgbClr val="F2C468"/>
    <a:srgbClr val="A4AD99"/>
    <a:srgbClr val="D17519"/>
    <a:srgbClr val="C8FCF1"/>
    <a:srgbClr val="F3BAFC"/>
    <a:srgbClr val="E482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llemlayout 2 - Markering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52" autoAdjust="0"/>
    <p:restoredTop sz="95736" autoAdjust="0"/>
  </p:normalViewPr>
  <p:slideViewPr>
    <p:cSldViewPr snapToGrid="0">
      <p:cViewPr varScale="1">
        <p:scale>
          <a:sx n="44" d="100"/>
          <a:sy n="44" d="100"/>
        </p:scale>
        <p:origin x="225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6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r">
              <a:defRPr sz="1200"/>
            </a:lvl1pPr>
          </a:lstStyle>
          <a:p>
            <a:fld id="{CFA5D53C-713C-41B2-A438-CA79597FA76D}" type="datetimeFigureOut">
              <a:rPr lang="da-DK" smtClean="0"/>
              <a:t>03-09-2024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2239963" y="1241425"/>
            <a:ext cx="23177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7" rIns="91433" bIns="45717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33" tIns="45717" rIns="91433" bIns="45717" rtlCol="0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8055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8055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r">
              <a:defRPr sz="1200"/>
            </a:lvl1pPr>
          </a:lstStyle>
          <a:p>
            <a:fld id="{A643027A-BD5B-49BB-8FE1-11BC4F0CEE4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357597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719176" rtl="0" eaLnBrk="1" latinLnBrk="0" hangingPunct="1">
      <a:defRPr sz="944" kern="1200">
        <a:solidFill>
          <a:schemeClr val="tx1"/>
        </a:solidFill>
        <a:latin typeface="+mn-lt"/>
        <a:ea typeface="+mn-ea"/>
        <a:cs typeface="+mn-cs"/>
      </a:defRPr>
    </a:lvl1pPr>
    <a:lvl2pPr marL="359588" algn="l" defTabSz="719176" rtl="0" eaLnBrk="1" latinLnBrk="0" hangingPunct="1">
      <a:defRPr sz="944" kern="1200">
        <a:solidFill>
          <a:schemeClr val="tx1"/>
        </a:solidFill>
        <a:latin typeface="+mn-lt"/>
        <a:ea typeface="+mn-ea"/>
        <a:cs typeface="+mn-cs"/>
      </a:defRPr>
    </a:lvl2pPr>
    <a:lvl3pPr marL="719176" algn="l" defTabSz="719176" rtl="0" eaLnBrk="1" latinLnBrk="0" hangingPunct="1">
      <a:defRPr sz="944" kern="1200">
        <a:solidFill>
          <a:schemeClr val="tx1"/>
        </a:solidFill>
        <a:latin typeface="+mn-lt"/>
        <a:ea typeface="+mn-ea"/>
        <a:cs typeface="+mn-cs"/>
      </a:defRPr>
    </a:lvl3pPr>
    <a:lvl4pPr marL="1078763" algn="l" defTabSz="719176" rtl="0" eaLnBrk="1" latinLnBrk="0" hangingPunct="1">
      <a:defRPr sz="944" kern="1200">
        <a:solidFill>
          <a:schemeClr val="tx1"/>
        </a:solidFill>
        <a:latin typeface="+mn-lt"/>
        <a:ea typeface="+mn-ea"/>
        <a:cs typeface="+mn-cs"/>
      </a:defRPr>
    </a:lvl4pPr>
    <a:lvl5pPr marL="1438351" algn="l" defTabSz="719176" rtl="0" eaLnBrk="1" latinLnBrk="0" hangingPunct="1">
      <a:defRPr sz="944" kern="1200">
        <a:solidFill>
          <a:schemeClr val="tx1"/>
        </a:solidFill>
        <a:latin typeface="+mn-lt"/>
        <a:ea typeface="+mn-ea"/>
        <a:cs typeface="+mn-cs"/>
      </a:defRPr>
    </a:lvl5pPr>
    <a:lvl6pPr marL="1797939" algn="l" defTabSz="719176" rtl="0" eaLnBrk="1" latinLnBrk="0" hangingPunct="1">
      <a:defRPr sz="944" kern="1200">
        <a:solidFill>
          <a:schemeClr val="tx1"/>
        </a:solidFill>
        <a:latin typeface="+mn-lt"/>
        <a:ea typeface="+mn-ea"/>
        <a:cs typeface="+mn-cs"/>
      </a:defRPr>
    </a:lvl6pPr>
    <a:lvl7pPr marL="2157527" algn="l" defTabSz="719176" rtl="0" eaLnBrk="1" latinLnBrk="0" hangingPunct="1">
      <a:defRPr sz="944" kern="1200">
        <a:solidFill>
          <a:schemeClr val="tx1"/>
        </a:solidFill>
        <a:latin typeface="+mn-lt"/>
        <a:ea typeface="+mn-ea"/>
        <a:cs typeface="+mn-cs"/>
      </a:defRPr>
    </a:lvl7pPr>
    <a:lvl8pPr marL="2517115" algn="l" defTabSz="719176" rtl="0" eaLnBrk="1" latinLnBrk="0" hangingPunct="1">
      <a:defRPr sz="944" kern="1200">
        <a:solidFill>
          <a:schemeClr val="tx1"/>
        </a:solidFill>
        <a:latin typeface="+mn-lt"/>
        <a:ea typeface="+mn-ea"/>
        <a:cs typeface="+mn-cs"/>
      </a:defRPr>
    </a:lvl8pPr>
    <a:lvl9pPr marL="2876702" algn="l" defTabSz="719176" rtl="0" eaLnBrk="1" latinLnBrk="0" hangingPunct="1">
      <a:defRPr sz="94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>
          <a:xfrm>
            <a:off x="2239963" y="1241425"/>
            <a:ext cx="2317750" cy="3349625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43027A-BD5B-49BB-8FE1-11BC4F0CEE47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432346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>
          <a:xfrm>
            <a:off x="2239963" y="1241425"/>
            <a:ext cx="2317750" cy="3349625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43027A-BD5B-49BB-8FE1-11BC4F0CEE47}" type="slidenum">
              <a:rPr lang="da-DK" smtClean="0"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189251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>
          <a:xfrm>
            <a:off x="2239963" y="1241425"/>
            <a:ext cx="2317750" cy="3349625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43027A-BD5B-49BB-8FE1-11BC4F0CEE47}" type="slidenum">
              <a:rPr lang="da-DK" smtClean="0"/>
              <a:t>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319383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FE8E6-610B-4E7C-A288-6C5053B2DA45}" type="datetimeFigureOut">
              <a:rPr lang="da-DK" smtClean="0"/>
              <a:t>03-09-2024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43FA7-A682-424B-9DF6-A77157288C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2076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FE8E6-610B-4E7C-A288-6C5053B2DA45}" type="datetimeFigureOut">
              <a:rPr lang="da-DK" smtClean="0"/>
              <a:t>03-09-2024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43FA7-A682-424B-9DF6-A77157288C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71414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FE8E6-610B-4E7C-A288-6C5053B2DA45}" type="datetimeFigureOut">
              <a:rPr lang="da-DK" smtClean="0"/>
              <a:t>03-09-2024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43FA7-A682-424B-9DF6-A77157288C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04807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FE8E6-610B-4E7C-A288-6C5053B2DA45}" type="datetimeFigureOut">
              <a:rPr lang="da-DK" smtClean="0"/>
              <a:t>03-09-2024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43FA7-A682-424B-9DF6-A77157288C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3708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FE8E6-610B-4E7C-A288-6C5053B2DA45}" type="datetimeFigureOut">
              <a:rPr lang="da-DK" smtClean="0"/>
              <a:t>03-09-2024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43FA7-A682-424B-9DF6-A77157288C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90881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FE8E6-610B-4E7C-A288-6C5053B2DA45}" type="datetimeFigureOut">
              <a:rPr lang="da-DK" smtClean="0"/>
              <a:t>03-09-2024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43FA7-A682-424B-9DF6-A77157288C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53788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FE8E6-610B-4E7C-A288-6C5053B2DA45}" type="datetimeFigureOut">
              <a:rPr lang="da-DK" smtClean="0"/>
              <a:t>03-09-2024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43FA7-A682-424B-9DF6-A77157288C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94508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FE8E6-610B-4E7C-A288-6C5053B2DA45}" type="datetimeFigureOut">
              <a:rPr lang="da-DK" smtClean="0"/>
              <a:t>03-09-2024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43FA7-A682-424B-9DF6-A77157288C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35232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FE8E6-610B-4E7C-A288-6C5053B2DA45}" type="datetimeFigureOut">
              <a:rPr lang="da-DK" smtClean="0"/>
              <a:t>03-09-2024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43FA7-A682-424B-9DF6-A77157288C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89130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FE8E6-610B-4E7C-A288-6C5053B2DA45}" type="datetimeFigureOut">
              <a:rPr lang="da-DK" smtClean="0"/>
              <a:t>03-09-2024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43FA7-A682-424B-9DF6-A77157288C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78191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FE8E6-610B-4E7C-A288-6C5053B2DA45}" type="datetimeFigureOut">
              <a:rPr lang="da-DK" smtClean="0"/>
              <a:t>03-09-2024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43FA7-A682-424B-9DF6-A77157288C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91717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FE8E6-610B-4E7C-A288-6C5053B2DA45}" type="datetimeFigureOut">
              <a:rPr lang="da-DK" smtClean="0"/>
              <a:t>03-09-2024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443FA7-A682-424B-9DF6-A77157288C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69858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ktangel: afrundede hjørner 19">
            <a:extLst>
              <a:ext uri="{FF2B5EF4-FFF2-40B4-BE49-F238E27FC236}">
                <a16:creationId xmlns:a16="http://schemas.microsoft.com/office/drawing/2014/main" id="{7636A8EA-18A0-4E37-8BF1-4AA667095381}"/>
              </a:ext>
            </a:extLst>
          </p:cNvPr>
          <p:cNvSpPr/>
          <p:nvPr/>
        </p:nvSpPr>
        <p:spPr>
          <a:xfrm>
            <a:off x="753405" y="1317827"/>
            <a:ext cx="5368900" cy="7723295"/>
          </a:xfrm>
          <a:prstGeom prst="roundRect">
            <a:avLst/>
          </a:prstGeom>
          <a:solidFill>
            <a:srgbClr val="FFFFCC"/>
          </a:solidFill>
          <a:ln w="47625" cmpd="thickThin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102" dirty="0">
                <a:solidFill>
                  <a:schemeClr val="tx1"/>
                </a:solidFill>
              </a:rPr>
              <a:t>Psykologisk tryghed er en del af vores kultur, som giver plads til, at vi kan: </a:t>
            </a:r>
          </a:p>
          <a:p>
            <a:pPr algn="ctr"/>
            <a:endParaRPr lang="da-DK" sz="2102" dirty="0">
              <a:solidFill>
                <a:schemeClr val="tx1"/>
              </a:solidFill>
            </a:endParaRPr>
          </a:p>
          <a:p>
            <a:pPr marL="343266" indent="-343266">
              <a:buFont typeface="Arial" panose="020B0604020202020204" pitchFamily="34" charset="0"/>
              <a:buChar char="•"/>
            </a:pPr>
            <a:r>
              <a:rPr lang="da-DK" sz="2102" dirty="0">
                <a:solidFill>
                  <a:schemeClr val="tx1"/>
                </a:solidFill>
              </a:rPr>
              <a:t>dele viden, erfaringer og fejl</a:t>
            </a:r>
          </a:p>
          <a:p>
            <a:pPr marL="343266" indent="-343266">
              <a:buFont typeface="Arial" panose="020B0604020202020204" pitchFamily="34" charset="0"/>
              <a:buChar char="•"/>
            </a:pPr>
            <a:r>
              <a:rPr lang="da-DK" sz="2102" dirty="0">
                <a:solidFill>
                  <a:schemeClr val="tx1"/>
                </a:solidFill>
              </a:rPr>
              <a:t>udtrykke forskellige meninger</a:t>
            </a:r>
          </a:p>
          <a:p>
            <a:pPr marL="343266" indent="-343266">
              <a:buFont typeface="Arial" panose="020B0604020202020204" pitchFamily="34" charset="0"/>
              <a:buChar char="•"/>
            </a:pPr>
            <a:r>
              <a:rPr lang="da-DK" sz="2102" dirty="0">
                <a:solidFill>
                  <a:schemeClr val="tx1"/>
                </a:solidFill>
              </a:rPr>
              <a:t>løse konflikter på en god måde </a:t>
            </a:r>
          </a:p>
          <a:p>
            <a:pPr algn="ctr"/>
            <a:endParaRPr lang="da-DK" sz="2102" dirty="0">
              <a:solidFill>
                <a:schemeClr val="tx1"/>
              </a:solidFill>
            </a:endParaRPr>
          </a:p>
          <a:p>
            <a:pPr algn="ctr"/>
            <a:r>
              <a:rPr lang="da-DK" sz="2102" dirty="0">
                <a:solidFill>
                  <a:schemeClr val="tx1"/>
                </a:solidFill>
              </a:rPr>
              <a:t>hvilket er med til at fremme trivslen.</a:t>
            </a:r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70347EB5-5501-4755-8746-6A462C13B41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3776" y="8263626"/>
            <a:ext cx="1434820" cy="418775"/>
          </a:xfrm>
          <a:prstGeom prst="rect">
            <a:avLst/>
          </a:prstGeom>
        </p:spPr>
      </p:pic>
      <p:sp>
        <p:nvSpPr>
          <p:cNvPr id="3" name="Tekstfelt 2">
            <a:extLst>
              <a:ext uri="{FF2B5EF4-FFF2-40B4-BE49-F238E27FC236}">
                <a16:creationId xmlns:a16="http://schemas.microsoft.com/office/drawing/2014/main" id="{7F42C1B4-3433-461D-8A21-0E3B9FDD1840}"/>
              </a:ext>
            </a:extLst>
          </p:cNvPr>
          <p:cNvSpPr txBox="1"/>
          <p:nvPr/>
        </p:nvSpPr>
        <p:spPr>
          <a:xfrm>
            <a:off x="753405" y="1893660"/>
            <a:ext cx="5351192" cy="7162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4054" dirty="0">
                <a:latin typeface="Bahnschrift" panose="020B0502040204020203" pitchFamily="34" charset="0"/>
              </a:rPr>
              <a:t>Psykologisk tryghed</a:t>
            </a:r>
          </a:p>
        </p:txBody>
      </p:sp>
    </p:spTree>
    <p:extLst>
      <p:ext uri="{BB962C8B-B14F-4D97-AF65-F5344CB8AC3E}">
        <p14:creationId xmlns:p14="http://schemas.microsoft.com/office/powerpoint/2010/main" val="177152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ktangel: afrundede hjørner 19">
            <a:extLst>
              <a:ext uri="{FF2B5EF4-FFF2-40B4-BE49-F238E27FC236}">
                <a16:creationId xmlns:a16="http://schemas.microsoft.com/office/drawing/2014/main" id="{7636A8EA-18A0-4E37-8BF1-4AA667095381}"/>
              </a:ext>
            </a:extLst>
          </p:cNvPr>
          <p:cNvSpPr/>
          <p:nvPr/>
        </p:nvSpPr>
        <p:spPr>
          <a:xfrm>
            <a:off x="315918" y="677750"/>
            <a:ext cx="2840706" cy="4061227"/>
          </a:xfrm>
          <a:prstGeom prst="roundRect">
            <a:avLst/>
          </a:prstGeom>
          <a:solidFill>
            <a:srgbClr val="FFFFCC"/>
          </a:solidFill>
          <a:ln w="47625" cmpd="thickThin">
            <a:solidFill>
              <a:srgbClr val="FFFF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063">
              <a:solidFill>
                <a:schemeClr val="tx1"/>
              </a:solidFill>
            </a:endParaRPr>
          </a:p>
        </p:txBody>
      </p:sp>
      <p:sp>
        <p:nvSpPr>
          <p:cNvPr id="4" name="Rektangel: afrundede hjørner 3">
            <a:extLst>
              <a:ext uri="{FF2B5EF4-FFF2-40B4-BE49-F238E27FC236}">
                <a16:creationId xmlns:a16="http://schemas.microsoft.com/office/drawing/2014/main" id="{907FCE8F-C5A3-4A44-9210-5FB717836218}"/>
              </a:ext>
            </a:extLst>
          </p:cNvPr>
          <p:cNvSpPr/>
          <p:nvPr/>
        </p:nvSpPr>
        <p:spPr>
          <a:xfrm>
            <a:off x="3701376" y="677749"/>
            <a:ext cx="2840706" cy="4061227"/>
          </a:xfrm>
          <a:prstGeom prst="roundRect">
            <a:avLst/>
          </a:prstGeom>
          <a:solidFill>
            <a:srgbClr val="FFFFCC"/>
          </a:solidFill>
          <a:ln w="47625" cmpd="thickThin">
            <a:solidFill>
              <a:srgbClr val="FFFF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063">
              <a:solidFill>
                <a:schemeClr val="tx1"/>
              </a:solidFill>
            </a:endParaRPr>
          </a:p>
        </p:txBody>
      </p:sp>
      <p:sp>
        <p:nvSpPr>
          <p:cNvPr id="6" name="Rektangel: afrundede hjørner 5">
            <a:extLst>
              <a:ext uri="{FF2B5EF4-FFF2-40B4-BE49-F238E27FC236}">
                <a16:creationId xmlns:a16="http://schemas.microsoft.com/office/drawing/2014/main" id="{37C64405-0557-4DDD-9851-28A3990C60C8}"/>
              </a:ext>
            </a:extLst>
          </p:cNvPr>
          <p:cNvSpPr/>
          <p:nvPr/>
        </p:nvSpPr>
        <p:spPr>
          <a:xfrm>
            <a:off x="3701376" y="5167021"/>
            <a:ext cx="2840706" cy="4061229"/>
          </a:xfrm>
          <a:prstGeom prst="roundRect">
            <a:avLst/>
          </a:prstGeom>
          <a:solidFill>
            <a:srgbClr val="FFFFCC"/>
          </a:solidFill>
          <a:ln w="47625" cmpd="thickThin">
            <a:solidFill>
              <a:srgbClr val="FFFF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063">
              <a:solidFill>
                <a:schemeClr val="tx1"/>
              </a:solidFill>
            </a:endParaRPr>
          </a:p>
        </p:txBody>
      </p:sp>
      <p:sp>
        <p:nvSpPr>
          <p:cNvPr id="7" name="Rektangel: afrundede hjørner 6">
            <a:extLst>
              <a:ext uri="{FF2B5EF4-FFF2-40B4-BE49-F238E27FC236}">
                <a16:creationId xmlns:a16="http://schemas.microsoft.com/office/drawing/2014/main" id="{B5DA0E19-02D6-4030-9B84-DF46D03C5E0B}"/>
              </a:ext>
            </a:extLst>
          </p:cNvPr>
          <p:cNvSpPr/>
          <p:nvPr/>
        </p:nvSpPr>
        <p:spPr>
          <a:xfrm>
            <a:off x="315917" y="5167021"/>
            <a:ext cx="2840707" cy="4061228"/>
          </a:xfrm>
          <a:prstGeom prst="roundRect">
            <a:avLst/>
          </a:prstGeom>
          <a:solidFill>
            <a:srgbClr val="FFFFCC"/>
          </a:solidFill>
          <a:ln w="47625" cmpd="thickThin">
            <a:solidFill>
              <a:srgbClr val="FFFF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063">
              <a:solidFill>
                <a:schemeClr val="tx1"/>
              </a:solidFill>
            </a:endParaRP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54288293-69DD-4CB7-97B7-CFF504ADB923}"/>
              </a:ext>
            </a:extLst>
          </p:cNvPr>
          <p:cNvSpPr/>
          <p:nvPr/>
        </p:nvSpPr>
        <p:spPr>
          <a:xfrm>
            <a:off x="697041" y="991132"/>
            <a:ext cx="2078454" cy="3234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da-DK" sz="1502" b="1" dirty="0">
                <a:solidFill>
                  <a:srgbClr val="EEAF30"/>
                </a:solidFill>
              </a:rPr>
              <a:t>PSYKOLOGISK TRYGHED</a:t>
            </a:r>
            <a:endParaRPr lang="da-DK" sz="1201" dirty="0"/>
          </a:p>
        </p:txBody>
      </p:sp>
      <p:sp>
        <p:nvSpPr>
          <p:cNvPr id="12" name="Tekstfelt 11">
            <a:extLst>
              <a:ext uri="{FF2B5EF4-FFF2-40B4-BE49-F238E27FC236}">
                <a16:creationId xmlns:a16="http://schemas.microsoft.com/office/drawing/2014/main" id="{B6EB5E2E-B59F-4423-AE4E-EA112CAEDDE6}"/>
              </a:ext>
            </a:extLst>
          </p:cNvPr>
          <p:cNvSpPr txBox="1"/>
          <p:nvPr/>
        </p:nvSpPr>
        <p:spPr>
          <a:xfrm>
            <a:off x="667540" y="1352049"/>
            <a:ext cx="2137447" cy="6934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a-DK" sz="1502" b="1" dirty="0">
                <a:solidFill>
                  <a:srgbClr val="666699"/>
                </a:solidFill>
              </a:rPr>
              <a:t>Vi taler om fejl og opgaver, der ikke lykkes, for at opnå fælles læring</a:t>
            </a:r>
          </a:p>
        </p:txBody>
      </p:sp>
      <p:sp>
        <p:nvSpPr>
          <p:cNvPr id="13" name="Tekstfelt 12">
            <a:extLst>
              <a:ext uri="{FF2B5EF4-FFF2-40B4-BE49-F238E27FC236}">
                <a16:creationId xmlns:a16="http://schemas.microsoft.com/office/drawing/2014/main" id="{905D7F37-E378-48B2-A7A6-4A1D8F90F123}"/>
              </a:ext>
            </a:extLst>
          </p:cNvPr>
          <p:cNvSpPr txBox="1"/>
          <p:nvPr/>
        </p:nvSpPr>
        <p:spPr>
          <a:xfrm>
            <a:off x="1411383" y="2518623"/>
            <a:ext cx="1260580" cy="16357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da-DK" sz="1063" dirty="0">
                <a:solidFill>
                  <a:srgbClr val="666699"/>
                </a:solidFill>
              </a:rPr>
              <a:t>Hvad oplever du?</a:t>
            </a:r>
          </a:p>
        </p:txBody>
      </p:sp>
      <p:sp>
        <p:nvSpPr>
          <p:cNvPr id="14" name="Tekstfelt 13">
            <a:extLst>
              <a:ext uri="{FF2B5EF4-FFF2-40B4-BE49-F238E27FC236}">
                <a16:creationId xmlns:a16="http://schemas.microsoft.com/office/drawing/2014/main" id="{44EC6DC8-AAAA-45E0-8761-C829E66F6450}"/>
              </a:ext>
            </a:extLst>
          </p:cNvPr>
          <p:cNvSpPr txBox="1"/>
          <p:nvPr/>
        </p:nvSpPr>
        <p:spPr>
          <a:xfrm>
            <a:off x="1411383" y="3031227"/>
            <a:ext cx="1260580" cy="49071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da-DK" sz="1063" dirty="0">
                <a:solidFill>
                  <a:srgbClr val="666699"/>
                </a:solidFill>
              </a:rPr>
              <a:t>Hvad kan du og din arbejdsplads gøre bedre?</a:t>
            </a:r>
          </a:p>
        </p:txBody>
      </p:sp>
      <p:sp>
        <p:nvSpPr>
          <p:cNvPr id="30" name="Tekstfelt 29">
            <a:extLst>
              <a:ext uri="{FF2B5EF4-FFF2-40B4-BE49-F238E27FC236}">
                <a16:creationId xmlns:a16="http://schemas.microsoft.com/office/drawing/2014/main" id="{FE26F546-D60C-4E37-B185-C2BA70BEC86E}"/>
              </a:ext>
            </a:extLst>
          </p:cNvPr>
          <p:cNvSpPr txBox="1"/>
          <p:nvPr/>
        </p:nvSpPr>
        <p:spPr>
          <a:xfrm>
            <a:off x="4104142" y="1352049"/>
            <a:ext cx="2043187" cy="6934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a-DK" sz="1502" b="1" dirty="0">
                <a:solidFill>
                  <a:srgbClr val="666699"/>
                </a:solidFill>
              </a:rPr>
              <a:t>Vi er gode til at tale om svære emner og problemer</a:t>
            </a:r>
          </a:p>
        </p:txBody>
      </p:sp>
      <p:sp>
        <p:nvSpPr>
          <p:cNvPr id="34" name="Tekstfelt 33">
            <a:extLst>
              <a:ext uri="{FF2B5EF4-FFF2-40B4-BE49-F238E27FC236}">
                <a16:creationId xmlns:a16="http://schemas.microsoft.com/office/drawing/2014/main" id="{9D9DB627-0EBD-4DB3-BDCA-2683947ED042}"/>
              </a:ext>
            </a:extLst>
          </p:cNvPr>
          <p:cNvSpPr txBox="1"/>
          <p:nvPr/>
        </p:nvSpPr>
        <p:spPr>
          <a:xfrm>
            <a:off x="4886750" y="2518623"/>
            <a:ext cx="1260580" cy="16357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da-DK" sz="1063" dirty="0">
                <a:solidFill>
                  <a:srgbClr val="666699"/>
                </a:solidFill>
              </a:rPr>
              <a:t>Hvad oplever du?</a:t>
            </a:r>
          </a:p>
        </p:txBody>
      </p:sp>
      <p:sp>
        <p:nvSpPr>
          <p:cNvPr id="35" name="Tekstfelt 34">
            <a:extLst>
              <a:ext uri="{FF2B5EF4-FFF2-40B4-BE49-F238E27FC236}">
                <a16:creationId xmlns:a16="http://schemas.microsoft.com/office/drawing/2014/main" id="{A28A6859-BA03-4C07-9699-D53E9C9A053D}"/>
              </a:ext>
            </a:extLst>
          </p:cNvPr>
          <p:cNvSpPr txBox="1"/>
          <p:nvPr/>
        </p:nvSpPr>
        <p:spPr>
          <a:xfrm>
            <a:off x="4886750" y="3023360"/>
            <a:ext cx="1260580" cy="49071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da-DK" sz="1063" dirty="0">
                <a:solidFill>
                  <a:srgbClr val="666699"/>
                </a:solidFill>
              </a:rPr>
              <a:t>Hvad kan du og din arbejdsplads gøre bedre?</a:t>
            </a:r>
          </a:p>
        </p:txBody>
      </p:sp>
      <p:sp>
        <p:nvSpPr>
          <p:cNvPr id="38" name="Tekstfelt 37">
            <a:extLst>
              <a:ext uri="{FF2B5EF4-FFF2-40B4-BE49-F238E27FC236}">
                <a16:creationId xmlns:a16="http://schemas.microsoft.com/office/drawing/2014/main" id="{DAEAAB18-147E-4FE9-A043-6F16196F5B20}"/>
              </a:ext>
            </a:extLst>
          </p:cNvPr>
          <p:cNvSpPr txBox="1"/>
          <p:nvPr/>
        </p:nvSpPr>
        <p:spPr>
          <a:xfrm>
            <a:off x="4111369" y="5829637"/>
            <a:ext cx="2035961" cy="92461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a-DK" sz="1502" b="1" dirty="0">
                <a:solidFill>
                  <a:srgbClr val="666699"/>
                </a:solidFill>
              </a:rPr>
              <a:t>Jeg oplever, at det er trygt at prøve noget nyt og løbe en risiko i vores afdeling/team</a:t>
            </a:r>
          </a:p>
        </p:txBody>
      </p:sp>
      <p:sp>
        <p:nvSpPr>
          <p:cNvPr id="39" name="Tekstfelt 38">
            <a:extLst>
              <a:ext uri="{FF2B5EF4-FFF2-40B4-BE49-F238E27FC236}">
                <a16:creationId xmlns:a16="http://schemas.microsoft.com/office/drawing/2014/main" id="{4BFA164C-ADAF-43CF-935F-19CAB4DDF003}"/>
              </a:ext>
            </a:extLst>
          </p:cNvPr>
          <p:cNvSpPr txBox="1"/>
          <p:nvPr/>
        </p:nvSpPr>
        <p:spPr>
          <a:xfrm>
            <a:off x="582403" y="5829637"/>
            <a:ext cx="2307727" cy="46230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a-DK" sz="1502" b="1" dirty="0">
                <a:solidFill>
                  <a:srgbClr val="666699"/>
                </a:solidFill>
              </a:rPr>
              <a:t>Vi afviser ikke andre, for at være anderledes</a:t>
            </a:r>
          </a:p>
        </p:txBody>
      </p:sp>
      <p:sp>
        <p:nvSpPr>
          <p:cNvPr id="45" name="Tekstfelt 44">
            <a:extLst>
              <a:ext uri="{FF2B5EF4-FFF2-40B4-BE49-F238E27FC236}">
                <a16:creationId xmlns:a16="http://schemas.microsoft.com/office/drawing/2014/main" id="{90A5A0D4-A55E-48F8-9ECB-B4C7A6F5FD33}"/>
              </a:ext>
            </a:extLst>
          </p:cNvPr>
          <p:cNvSpPr txBox="1"/>
          <p:nvPr/>
        </p:nvSpPr>
        <p:spPr>
          <a:xfrm>
            <a:off x="4886750" y="7001232"/>
            <a:ext cx="1260580" cy="16357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da-DK" sz="1063" dirty="0">
                <a:solidFill>
                  <a:srgbClr val="666699"/>
                </a:solidFill>
              </a:rPr>
              <a:t>Hvad oplever du?</a:t>
            </a:r>
          </a:p>
        </p:txBody>
      </p:sp>
      <p:sp>
        <p:nvSpPr>
          <p:cNvPr id="46" name="Tekstfelt 45">
            <a:extLst>
              <a:ext uri="{FF2B5EF4-FFF2-40B4-BE49-F238E27FC236}">
                <a16:creationId xmlns:a16="http://schemas.microsoft.com/office/drawing/2014/main" id="{B92FC766-61AF-4134-95CD-760548406091}"/>
              </a:ext>
            </a:extLst>
          </p:cNvPr>
          <p:cNvSpPr txBox="1"/>
          <p:nvPr/>
        </p:nvSpPr>
        <p:spPr>
          <a:xfrm>
            <a:off x="1411383" y="7001232"/>
            <a:ext cx="1260580" cy="16357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da-DK" sz="1063" dirty="0">
                <a:solidFill>
                  <a:srgbClr val="666699"/>
                </a:solidFill>
              </a:rPr>
              <a:t>Hvad oplever du?</a:t>
            </a:r>
          </a:p>
        </p:txBody>
      </p:sp>
      <p:sp>
        <p:nvSpPr>
          <p:cNvPr id="47" name="Tekstfelt 46">
            <a:extLst>
              <a:ext uri="{FF2B5EF4-FFF2-40B4-BE49-F238E27FC236}">
                <a16:creationId xmlns:a16="http://schemas.microsoft.com/office/drawing/2014/main" id="{4326FDC0-C1DF-4E88-9DB6-3350300EDE10}"/>
              </a:ext>
            </a:extLst>
          </p:cNvPr>
          <p:cNvSpPr txBox="1"/>
          <p:nvPr/>
        </p:nvSpPr>
        <p:spPr>
          <a:xfrm>
            <a:off x="1411383" y="7518554"/>
            <a:ext cx="1260580" cy="49071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da-DK" sz="1063" dirty="0">
                <a:solidFill>
                  <a:srgbClr val="666699"/>
                </a:solidFill>
              </a:rPr>
              <a:t>Hvad kan du og din arbejdsplads gøre bedre?</a:t>
            </a:r>
          </a:p>
        </p:txBody>
      </p:sp>
      <p:sp>
        <p:nvSpPr>
          <p:cNvPr id="48" name="Tekstfelt 47">
            <a:extLst>
              <a:ext uri="{FF2B5EF4-FFF2-40B4-BE49-F238E27FC236}">
                <a16:creationId xmlns:a16="http://schemas.microsoft.com/office/drawing/2014/main" id="{C7B05221-46DA-473F-8948-BCE148A23373}"/>
              </a:ext>
            </a:extLst>
          </p:cNvPr>
          <p:cNvSpPr txBox="1"/>
          <p:nvPr/>
        </p:nvSpPr>
        <p:spPr>
          <a:xfrm>
            <a:off x="4886750" y="7518554"/>
            <a:ext cx="1260580" cy="49071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da-DK" sz="1063" dirty="0">
                <a:solidFill>
                  <a:srgbClr val="666699"/>
                </a:solidFill>
              </a:rPr>
              <a:t>Hvad kan du og din arbejdsplads gøre bedre?</a:t>
            </a:r>
          </a:p>
        </p:txBody>
      </p:sp>
      <p:sp>
        <p:nvSpPr>
          <p:cNvPr id="37" name="Rektangel 36">
            <a:extLst>
              <a:ext uri="{FF2B5EF4-FFF2-40B4-BE49-F238E27FC236}">
                <a16:creationId xmlns:a16="http://schemas.microsoft.com/office/drawing/2014/main" id="{CEFD7A8D-FC6D-41C9-9943-C3151820F4F9}"/>
              </a:ext>
            </a:extLst>
          </p:cNvPr>
          <p:cNvSpPr/>
          <p:nvPr/>
        </p:nvSpPr>
        <p:spPr>
          <a:xfrm>
            <a:off x="4082499" y="991132"/>
            <a:ext cx="2078454" cy="3234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da-DK" sz="1502" b="1" dirty="0">
                <a:solidFill>
                  <a:srgbClr val="EEAF30"/>
                </a:solidFill>
              </a:rPr>
              <a:t>PSYKOLOGISK TRYGHED</a:t>
            </a:r>
            <a:endParaRPr lang="da-DK" sz="1201" dirty="0"/>
          </a:p>
        </p:txBody>
      </p:sp>
      <p:sp>
        <p:nvSpPr>
          <p:cNvPr id="52" name="Rektangel 51">
            <a:extLst>
              <a:ext uri="{FF2B5EF4-FFF2-40B4-BE49-F238E27FC236}">
                <a16:creationId xmlns:a16="http://schemas.microsoft.com/office/drawing/2014/main" id="{41136D57-F7A0-4BE4-8EBA-DBC5F72EB6DE}"/>
              </a:ext>
            </a:extLst>
          </p:cNvPr>
          <p:cNvSpPr/>
          <p:nvPr/>
        </p:nvSpPr>
        <p:spPr>
          <a:xfrm>
            <a:off x="4090124" y="5446821"/>
            <a:ext cx="2078454" cy="3234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da-DK" sz="1502" b="1" dirty="0">
                <a:solidFill>
                  <a:srgbClr val="EEAF30"/>
                </a:solidFill>
              </a:rPr>
              <a:t>PSYKOLOGISK TRYGHED</a:t>
            </a:r>
            <a:endParaRPr lang="da-DK" sz="1201" dirty="0"/>
          </a:p>
        </p:txBody>
      </p:sp>
      <p:sp>
        <p:nvSpPr>
          <p:cNvPr id="54" name="Rektangel 53">
            <a:extLst>
              <a:ext uri="{FF2B5EF4-FFF2-40B4-BE49-F238E27FC236}">
                <a16:creationId xmlns:a16="http://schemas.microsoft.com/office/drawing/2014/main" id="{8090881A-3E0A-49E7-B9B9-4EC47283891A}"/>
              </a:ext>
            </a:extLst>
          </p:cNvPr>
          <p:cNvSpPr/>
          <p:nvPr/>
        </p:nvSpPr>
        <p:spPr>
          <a:xfrm>
            <a:off x="697036" y="5446821"/>
            <a:ext cx="2078454" cy="3234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da-DK" sz="1502" b="1" dirty="0">
                <a:solidFill>
                  <a:srgbClr val="EEAF30"/>
                </a:solidFill>
              </a:rPr>
              <a:t>PSYKOLOGISK TRYGHED</a:t>
            </a:r>
            <a:endParaRPr lang="da-DK" sz="1201" dirty="0"/>
          </a:p>
        </p:txBody>
      </p:sp>
      <p:pic>
        <p:nvPicPr>
          <p:cNvPr id="2" name="Billede 1">
            <a:extLst>
              <a:ext uri="{FF2B5EF4-FFF2-40B4-BE49-F238E27FC236}">
                <a16:creationId xmlns:a16="http://schemas.microsoft.com/office/drawing/2014/main" id="{B4AB875F-B02E-4FFB-93D9-66926014D4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6542" y="3873452"/>
            <a:ext cx="1219441" cy="642738"/>
          </a:xfrm>
          <a:prstGeom prst="rect">
            <a:avLst/>
          </a:prstGeom>
        </p:spPr>
      </p:pic>
      <p:pic>
        <p:nvPicPr>
          <p:cNvPr id="3" name="Billede 2">
            <a:extLst>
              <a:ext uri="{FF2B5EF4-FFF2-40B4-BE49-F238E27FC236}">
                <a16:creationId xmlns:a16="http://schemas.microsoft.com/office/drawing/2014/main" id="{AB37F597-938A-4F63-8BFD-96FA17B2026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4111" y="3007708"/>
            <a:ext cx="867703" cy="693220"/>
          </a:xfrm>
          <a:prstGeom prst="rect">
            <a:avLst/>
          </a:prstGeom>
        </p:spPr>
      </p:pic>
      <p:pic>
        <p:nvPicPr>
          <p:cNvPr id="5" name="Billede 4">
            <a:extLst>
              <a:ext uri="{FF2B5EF4-FFF2-40B4-BE49-F238E27FC236}">
                <a16:creationId xmlns:a16="http://schemas.microsoft.com/office/drawing/2014/main" id="{077E4523-1DFE-4B67-94DD-419A032D8AC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112" y="2301236"/>
            <a:ext cx="799079" cy="642738"/>
          </a:xfrm>
          <a:prstGeom prst="rect">
            <a:avLst/>
          </a:prstGeom>
        </p:spPr>
      </p:pic>
      <p:pic>
        <p:nvPicPr>
          <p:cNvPr id="40" name="Billede 39">
            <a:extLst>
              <a:ext uri="{FF2B5EF4-FFF2-40B4-BE49-F238E27FC236}">
                <a16:creationId xmlns:a16="http://schemas.microsoft.com/office/drawing/2014/main" id="{7BB60C72-6CE3-4EDE-8D84-DFF4B807755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99485" y="2298120"/>
            <a:ext cx="799079" cy="642738"/>
          </a:xfrm>
          <a:prstGeom prst="rect">
            <a:avLst/>
          </a:prstGeom>
        </p:spPr>
      </p:pic>
      <p:pic>
        <p:nvPicPr>
          <p:cNvPr id="41" name="Billede 40">
            <a:extLst>
              <a:ext uri="{FF2B5EF4-FFF2-40B4-BE49-F238E27FC236}">
                <a16:creationId xmlns:a16="http://schemas.microsoft.com/office/drawing/2014/main" id="{55AFA7D4-AE6E-444B-880C-A7DACBB8DB1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91566" y="3020434"/>
            <a:ext cx="867703" cy="693220"/>
          </a:xfrm>
          <a:prstGeom prst="rect">
            <a:avLst/>
          </a:prstGeom>
        </p:spPr>
      </p:pic>
      <p:pic>
        <p:nvPicPr>
          <p:cNvPr id="42" name="Billede 41">
            <a:extLst>
              <a:ext uri="{FF2B5EF4-FFF2-40B4-BE49-F238E27FC236}">
                <a16:creationId xmlns:a16="http://schemas.microsoft.com/office/drawing/2014/main" id="{71C35E12-4149-492D-8653-F6DA4DC250F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112" y="6783845"/>
            <a:ext cx="799079" cy="642738"/>
          </a:xfrm>
          <a:prstGeom prst="rect">
            <a:avLst/>
          </a:prstGeom>
        </p:spPr>
      </p:pic>
      <p:pic>
        <p:nvPicPr>
          <p:cNvPr id="43" name="Billede 42">
            <a:extLst>
              <a:ext uri="{FF2B5EF4-FFF2-40B4-BE49-F238E27FC236}">
                <a16:creationId xmlns:a16="http://schemas.microsoft.com/office/drawing/2014/main" id="{0EB95B83-8A47-4C29-B25B-1BA93DAD905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4111" y="7518554"/>
            <a:ext cx="867703" cy="693220"/>
          </a:xfrm>
          <a:prstGeom prst="rect">
            <a:avLst/>
          </a:prstGeom>
        </p:spPr>
      </p:pic>
      <p:pic>
        <p:nvPicPr>
          <p:cNvPr id="44" name="Billede 43">
            <a:extLst>
              <a:ext uri="{FF2B5EF4-FFF2-40B4-BE49-F238E27FC236}">
                <a16:creationId xmlns:a16="http://schemas.microsoft.com/office/drawing/2014/main" id="{E8A7172E-6F7C-4A5D-B44B-D1440814D5E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99485" y="6783845"/>
            <a:ext cx="799079" cy="642738"/>
          </a:xfrm>
          <a:prstGeom prst="rect">
            <a:avLst/>
          </a:prstGeom>
        </p:spPr>
      </p:pic>
      <p:pic>
        <p:nvPicPr>
          <p:cNvPr id="49" name="Billede 48">
            <a:extLst>
              <a:ext uri="{FF2B5EF4-FFF2-40B4-BE49-F238E27FC236}">
                <a16:creationId xmlns:a16="http://schemas.microsoft.com/office/drawing/2014/main" id="{163678C0-4285-4040-932B-B78DDDBC40A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91566" y="7520753"/>
            <a:ext cx="867703" cy="693220"/>
          </a:xfrm>
          <a:prstGeom prst="rect">
            <a:avLst/>
          </a:prstGeom>
        </p:spPr>
      </p:pic>
      <p:sp>
        <p:nvSpPr>
          <p:cNvPr id="8" name="Tekstfelt 7">
            <a:extLst>
              <a:ext uri="{FF2B5EF4-FFF2-40B4-BE49-F238E27FC236}">
                <a16:creationId xmlns:a16="http://schemas.microsoft.com/office/drawing/2014/main" id="{C34D50C6-7D65-4F8B-B6A0-6532C62BAEE1}"/>
              </a:ext>
            </a:extLst>
          </p:cNvPr>
          <p:cNvSpPr txBox="1"/>
          <p:nvPr/>
        </p:nvSpPr>
        <p:spPr>
          <a:xfrm>
            <a:off x="1203358" y="3994135"/>
            <a:ext cx="551833" cy="207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751" dirty="0">
                <a:solidFill>
                  <a:schemeClr val="bg1"/>
                </a:solidFill>
              </a:rPr>
              <a:t>Samtaler</a:t>
            </a:r>
          </a:p>
        </p:txBody>
      </p:sp>
      <p:sp>
        <p:nvSpPr>
          <p:cNvPr id="9" name="Tekstfelt 8">
            <a:extLst>
              <a:ext uri="{FF2B5EF4-FFF2-40B4-BE49-F238E27FC236}">
                <a16:creationId xmlns:a16="http://schemas.microsoft.com/office/drawing/2014/main" id="{5EFC2985-44D0-4721-9B53-E0CCD1016F77}"/>
              </a:ext>
            </a:extLst>
          </p:cNvPr>
          <p:cNvSpPr txBox="1"/>
          <p:nvPr/>
        </p:nvSpPr>
        <p:spPr>
          <a:xfrm>
            <a:off x="1665603" y="4081224"/>
            <a:ext cx="375519" cy="1732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526" dirty="0">
                <a:solidFill>
                  <a:schemeClr val="bg1"/>
                </a:solidFill>
              </a:rPr>
              <a:t>om</a:t>
            </a:r>
          </a:p>
        </p:txBody>
      </p:sp>
      <p:sp>
        <p:nvSpPr>
          <p:cNvPr id="11" name="Tekstfelt 10">
            <a:extLst>
              <a:ext uri="{FF2B5EF4-FFF2-40B4-BE49-F238E27FC236}">
                <a16:creationId xmlns:a16="http://schemas.microsoft.com/office/drawing/2014/main" id="{4F57358E-91EC-4605-832B-72BEC41FC5A9}"/>
              </a:ext>
            </a:extLst>
          </p:cNvPr>
          <p:cNvSpPr txBox="1"/>
          <p:nvPr/>
        </p:nvSpPr>
        <p:spPr>
          <a:xfrm>
            <a:off x="1853363" y="4128984"/>
            <a:ext cx="503925" cy="207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751" dirty="0">
                <a:solidFill>
                  <a:schemeClr val="bg1"/>
                </a:solidFill>
              </a:rPr>
              <a:t>trivsel</a:t>
            </a:r>
          </a:p>
        </p:txBody>
      </p:sp>
      <p:pic>
        <p:nvPicPr>
          <p:cNvPr id="50" name="Billede 49">
            <a:extLst>
              <a:ext uri="{FF2B5EF4-FFF2-40B4-BE49-F238E27FC236}">
                <a16:creationId xmlns:a16="http://schemas.microsoft.com/office/drawing/2014/main" id="{3B53A9C1-FC5E-43F3-B1D4-BB46F7E333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7984" y="3905541"/>
            <a:ext cx="1219441" cy="642738"/>
          </a:xfrm>
          <a:prstGeom prst="rect">
            <a:avLst/>
          </a:prstGeom>
        </p:spPr>
      </p:pic>
      <p:sp>
        <p:nvSpPr>
          <p:cNvPr id="51" name="Tekstfelt 50">
            <a:extLst>
              <a:ext uri="{FF2B5EF4-FFF2-40B4-BE49-F238E27FC236}">
                <a16:creationId xmlns:a16="http://schemas.microsoft.com/office/drawing/2014/main" id="{4B0ABFDC-4369-4C9A-9590-093F6E20B81C}"/>
              </a:ext>
            </a:extLst>
          </p:cNvPr>
          <p:cNvSpPr txBox="1"/>
          <p:nvPr/>
        </p:nvSpPr>
        <p:spPr>
          <a:xfrm>
            <a:off x="4655871" y="4025930"/>
            <a:ext cx="551833" cy="207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751" dirty="0">
                <a:solidFill>
                  <a:schemeClr val="bg1"/>
                </a:solidFill>
              </a:rPr>
              <a:t>Samtaler</a:t>
            </a:r>
          </a:p>
        </p:txBody>
      </p:sp>
      <p:sp>
        <p:nvSpPr>
          <p:cNvPr id="53" name="Tekstfelt 52">
            <a:extLst>
              <a:ext uri="{FF2B5EF4-FFF2-40B4-BE49-F238E27FC236}">
                <a16:creationId xmlns:a16="http://schemas.microsoft.com/office/drawing/2014/main" id="{C1B68895-007F-4F2A-A8EC-810485D45475}"/>
              </a:ext>
            </a:extLst>
          </p:cNvPr>
          <p:cNvSpPr txBox="1"/>
          <p:nvPr/>
        </p:nvSpPr>
        <p:spPr>
          <a:xfrm>
            <a:off x="5121725" y="4115058"/>
            <a:ext cx="375519" cy="1732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526" dirty="0">
                <a:solidFill>
                  <a:schemeClr val="bg1"/>
                </a:solidFill>
              </a:rPr>
              <a:t>om</a:t>
            </a:r>
          </a:p>
        </p:txBody>
      </p:sp>
      <p:sp>
        <p:nvSpPr>
          <p:cNvPr id="55" name="Tekstfelt 54">
            <a:extLst>
              <a:ext uri="{FF2B5EF4-FFF2-40B4-BE49-F238E27FC236}">
                <a16:creationId xmlns:a16="http://schemas.microsoft.com/office/drawing/2014/main" id="{BE58264C-F51D-4780-9313-F1E03011C03B}"/>
              </a:ext>
            </a:extLst>
          </p:cNvPr>
          <p:cNvSpPr txBox="1"/>
          <p:nvPr/>
        </p:nvSpPr>
        <p:spPr>
          <a:xfrm>
            <a:off x="5318070" y="4156322"/>
            <a:ext cx="503925" cy="207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751" dirty="0">
                <a:solidFill>
                  <a:schemeClr val="bg1"/>
                </a:solidFill>
              </a:rPr>
              <a:t>trivsel</a:t>
            </a:r>
          </a:p>
        </p:txBody>
      </p:sp>
      <p:pic>
        <p:nvPicPr>
          <p:cNvPr id="56" name="Billede 55">
            <a:extLst>
              <a:ext uri="{FF2B5EF4-FFF2-40B4-BE49-F238E27FC236}">
                <a16:creationId xmlns:a16="http://schemas.microsoft.com/office/drawing/2014/main" id="{52C4550F-1D30-40E6-8BA2-11AF455693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2276" y="8394424"/>
            <a:ext cx="1219441" cy="642738"/>
          </a:xfrm>
          <a:prstGeom prst="rect">
            <a:avLst/>
          </a:prstGeom>
        </p:spPr>
      </p:pic>
      <p:sp>
        <p:nvSpPr>
          <p:cNvPr id="57" name="Tekstfelt 56">
            <a:extLst>
              <a:ext uri="{FF2B5EF4-FFF2-40B4-BE49-F238E27FC236}">
                <a16:creationId xmlns:a16="http://schemas.microsoft.com/office/drawing/2014/main" id="{5796943A-133D-47F3-8747-85CFA75026D5}"/>
              </a:ext>
            </a:extLst>
          </p:cNvPr>
          <p:cNvSpPr txBox="1"/>
          <p:nvPr/>
        </p:nvSpPr>
        <p:spPr>
          <a:xfrm>
            <a:off x="1203357" y="8510651"/>
            <a:ext cx="551833" cy="207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751" dirty="0">
                <a:solidFill>
                  <a:schemeClr val="bg1"/>
                </a:solidFill>
              </a:rPr>
              <a:t>Samtaler</a:t>
            </a:r>
          </a:p>
        </p:txBody>
      </p:sp>
      <p:sp>
        <p:nvSpPr>
          <p:cNvPr id="58" name="Tekstfelt 57">
            <a:extLst>
              <a:ext uri="{FF2B5EF4-FFF2-40B4-BE49-F238E27FC236}">
                <a16:creationId xmlns:a16="http://schemas.microsoft.com/office/drawing/2014/main" id="{7FE1D05A-FF7D-4DA4-89CF-CBA0AA24A8F4}"/>
              </a:ext>
            </a:extLst>
          </p:cNvPr>
          <p:cNvSpPr txBox="1"/>
          <p:nvPr/>
        </p:nvSpPr>
        <p:spPr>
          <a:xfrm>
            <a:off x="1661337" y="8606052"/>
            <a:ext cx="375519" cy="1732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526" dirty="0">
                <a:solidFill>
                  <a:schemeClr val="bg1"/>
                </a:solidFill>
              </a:rPr>
              <a:t>om</a:t>
            </a:r>
          </a:p>
        </p:txBody>
      </p:sp>
      <p:sp>
        <p:nvSpPr>
          <p:cNvPr id="60" name="Tekstfelt 59">
            <a:extLst>
              <a:ext uri="{FF2B5EF4-FFF2-40B4-BE49-F238E27FC236}">
                <a16:creationId xmlns:a16="http://schemas.microsoft.com/office/drawing/2014/main" id="{69C16074-97A5-40BD-B554-744C11D747DC}"/>
              </a:ext>
            </a:extLst>
          </p:cNvPr>
          <p:cNvSpPr txBox="1"/>
          <p:nvPr/>
        </p:nvSpPr>
        <p:spPr>
          <a:xfrm>
            <a:off x="1849096" y="8663820"/>
            <a:ext cx="503925" cy="207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751" dirty="0">
                <a:solidFill>
                  <a:schemeClr val="bg1"/>
                </a:solidFill>
              </a:rPr>
              <a:t>trivsel</a:t>
            </a:r>
          </a:p>
        </p:txBody>
      </p:sp>
      <p:pic>
        <p:nvPicPr>
          <p:cNvPr id="61" name="Billede 60">
            <a:extLst>
              <a:ext uri="{FF2B5EF4-FFF2-40B4-BE49-F238E27FC236}">
                <a16:creationId xmlns:a16="http://schemas.microsoft.com/office/drawing/2014/main" id="{D71D0163-116E-46D2-80E7-6D7ABB1F51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7984" y="8479127"/>
            <a:ext cx="1219441" cy="642738"/>
          </a:xfrm>
          <a:prstGeom prst="rect">
            <a:avLst/>
          </a:prstGeom>
        </p:spPr>
      </p:pic>
      <p:sp>
        <p:nvSpPr>
          <p:cNvPr id="62" name="Tekstfelt 61">
            <a:extLst>
              <a:ext uri="{FF2B5EF4-FFF2-40B4-BE49-F238E27FC236}">
                <a16:creationId xmlns:a16="http://schemas.microsoft.com/office/drawing/2014/main" id="{0FA7C98B-37A9-4062-9E3E-5C71C7F111EB}"/>
              </a:ext>
            </a:extLst>
          </p:cNvPr>
          <p:cNvSpPr txBox="1"/>
          <p:nvPr/>
        </p:nvSpPr>
        <p:spPr>
          <a:xfrm>
            <a:off x="4679826" y="8607612"/>
            <a:ext cx="551833" cy="207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751" dirty="0">
                <a:solidFill>
                  <a:schemeClr val="bg1"/>
                </a:solidFill>
              </a:rPr>
              <a:t>Samtaler</a:t>
            </a:r>
          </a:p>
        </p:txBody>
      </p:sp>
      <p:sp>
        <p:nvSpPr>
          <p:cNvPr id="63" name="Tekstfelt 62">
            <a:extLst>
              <a:ext uri="{FF2B5EF4-FFF2-40B4-BE49-F238E27FC236}">
                <a16:creationId xmlns:a16="http://schemas.microsoft.com/office/drawing/2014/main" id="{402F1077-90E4-4D48-9A74-727B4D024DA7}"/>
              </a:ext>
            </a:extLst>
          </p:cNvPr>
          <p:cNvSpPr txBox="1"/>
          <p:nvPr/>
        </p:nvSpPr>
        <p:spPr>
          <a:xfrm>
            <a:off x="5110768" y="8698480"/>
            <a:ext cx="375519" cy="1732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526" dirty="0">
                <a:solidFill>
                  <a:schemeClr val="bg1"/>
                </a:solidFill>
              </a:rPr>
              <a:t>om</a:t>
            </a:r>
          </a:p>
        </p:txBody>
      </p:sp>
      <p:sp>
        <p:nvSpPr>
          <p:cNvPr id="64" name="Tekstfelt 63">
            <a:extLst>
              <a:ext uri="{FF2B5EF4-FFF2-40B4-BE49-F238E27FC236}">
                <a16:creationId xmlns:a16="http://schemas.microsoft.com/office/drawing/2014/main" id="{5B7B198F-90E3-40EB-9C35-26506A4F997D}"/>
              </a:ext>
            </a:extLst>
          </p:cNvPr>
          <p:cNvSpPr txBox="1"/>
          <p:nvPr/>
        </p:nvSpPr>
        <p:spPr>
          <a:xfrm>
            <a:off x="5313500" y="8730011"/>
            <a:ext cx="503925" cy="207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751" dirty="0">
                <a:solidFill>
                  <a:schemeClr val="bg1"/>
                </a:solidFill>
              </a:rPr>
              <a:t>trivsel</a:t>
            </a:r>
          </a:p>
        </p:txBody>
      </p:sp>
    </p:spTree>
    <p:extLst>
      <p:ext uri="{BB962C8B-B14F-4D97-AF65-F5344CB8AC3E}">
        <p14:creationId xmlns:p14="http://schemas.microsoft.com/office/powerpoint/2010/main" val="23699737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ktangel: afrundede hjørner 19">
            <a:extLst>
              <a:ext uri="{FF2B5EF4-FFF2-40B4-BE49-F238E27FC236}">
                <a16:creationId xmlns:a16="http://schemas.microsoft.com/office/drawing/2014/main" id="{7636A8EA-18A0-4E37-8BF1-4AA667095381}"/>
              </a:ext>
            </a:extLst>
          </p:cNvPr>
          <p:cNvSpPr/>
          <p:nvPr/>
        </p:nvSpPr>
        <p:spPr>
          <a:xfrm>
            <a:off x="315918" y="677750"/>
            <a:ext cx="2840706" cy="4061227"/>
          </a:xfrm>
          <a:prstGeom prst="roundRect">
            <a:avLst/>
          </a:prstGeom>
          <a:solidFill>
            <a:srgbClr val="FFFFCC"/>
          </a:solidFill>
          <a:ln w="47625" cmpd="thickThin">
            <a:solidFill>
              <a:srgbClr val="FFFF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063">
              <a:solidFill>
                <a:schemeClr val="tx1"/>
              </a:solidFill>
            </a:endParaRPr>
          </a:p>
        </p:txBody>
      </p:sp>
      <p:sp>
        <p:nvSpPr>
          <p:cNvPr id="4" name="Rektangel: afrundede hjørner 3">
            <a:extLst>
              <a:ext uri="{FF2B5EF4-FFF2-40B4-BE49-F238E27FC236}">
                <a16:creationId xmlns:a16="http://schemas.microsoft.com/office/drawing/2014/main" id="{907FCE8F-C5A3-4A44-9210-5FB717836218}"/>
              </a:ext>
            </a:extLst>
          </p:cNvPr>
          <p:cNvSpPr/>
          <p:nvPr/>
        </p:nvSpPr>
        <p:spPr>
          <a:xfrm>
            <a:off x="3701376" y="677749"/>
            <a:ext cx="2840706" cy="4061227"/>
          </a:xfrm>
          <a:prstGeom prst="roundRect">
            <a:avLst/>
          </a:prstGeom>
          <a:solidFill>
            <a:srgbClr val="FFFFCC"/>
          </a:solidFill>
          <a:ln w="47625" cmpd="thickThin">
            <a:solidFill>
              <a:srgbClr val="FFFF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063">
              <a:solidFill>
                <a:schemeClr val="tx1"/>
              </a:solidFill>
            </a:endParaRPr>
          </a:p>
        </p:txBody>
      </p:sp>
      <p:sp>
        <p:nvSpPr>
          <p:cNvPr id="7" name="Rektangel: afrundede hjørner 6">
            <a:extLst>
              <a:ext uri="{FF2B5EF4-FFF2-40B4-BE49-F238E27FC236}">
                <a16:creationId xmlns:a16="http://schemas.microsoft.com/office/drawing/2014/main" id="{B5DA0E19-02D6-4030-9B84-DF46D03C5E0B}"/>
              </a:ext>
            </a:extLst>
          </p:cNvPr>
          <p:cNvSpPr/>
          <p:nvPr/>
        </p:nvSpPr>
        <p:spPr>
          <a:xfrm>
            <a:off x="315917" y="5167021"/>
            <a:ext cx="2840707" cy="4061228"/>
          </a:xfrm>
          <a:prstGeom prst="roundRect">
            <a:avLst/>
          </a:prstGeom>
          <a:solidFill>
            <a:srgbClr val="FFFFCC"/>
          </a:solidFill>
          <a:ln w="47625" cmpd="thickThin">
            <a:solidFill>
              <a:srgbClr val="FFFF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063">
              <a:solidFill>
                <a:schemeClr val="tx1"/>
              </a:solidFill>
            </a:endParaRP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54288293-69DD-4CB7-97B7-CFF504ADB923}"/>
              </a:ext>
            </a:extLst>
          </p:cNvPr>
          <p:cNvSpPr/>
          <p:nvPr/>
        </p:nvSpPr>
        <p:spPr>
          <a:xfrm>
            <a:off x="697041" y="991132"/>
            <a:ext cx="2078454" cy="3234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da-DK" sz="1502" b="1" dirty="0">
                <a:solidFill>
                  <a:srgbClr val="EEAF30"/>
                </a:solidFill>
              </a:rPr>
              <a:t>PSYKOLOGISK TRYGHED</a:t>
            </a:r>
            <a:endParaRPr lang="da-DK" sz="1201" dirty="0"/>
          </a:p>
        </p:txBody>
      </p:sp>
      <p:sp>
        <p:nvSpPr>
          <p:cNvPr id="12" name="Tekstfelt 11">
            <a:extLst>
              <a:ext uri="{FF2B5EF4-FFF2-40B4-BE49-F238E27FC236}">
                <a16:creationId xmlns:a16="http://schemas.microsoft.com/office/drawing/2014/main" id="{B6EB5E2E-B59F-4423-AE4E-EA112CAEDDE6}"/>
              </a:ext>
            </a:extLst>
          </p:cNvPr>
          <p:cNvSpPr txBox="1"/>
          <p:nvPr/>
        </p:nvSpPr>
        <p:spPr>
          <a:xfrm>
            <a:off x="667540" y="1352049"/>
            <a:ext cx="2137447" cy="6934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a-DK" sz="1502" b="1" dirty="0">
                <a:solidFill>
                  <a:srgbClr val="666699"/>
                </a:solidFill>
              </a:rPr>
              <a:t>Jeg oplever, at det er nemt at bede mine kolleger om hjælp</a:t>
            </a:r>
          </a:p>
        </p:txBody>
      </p:sp>
      <p:sp>
        <p:nvSpPr>
          <p:cNvPr id="13" name="Tekstfelt 12">
            <a:extLst>
              <a:ext uri="{FF2B5EF4-FFF2-40B4-BE49-F238E27FC236}">
                <a16:creationId xmlns:a16="http://schemas.microsoft.com/office/drawing/2014/main" id="{905D7F37-E378-48B2-A7A6-4A1D8F90F123}"/>
              </a:ext>
            </a:extLst>
          </p:cNvPr>
          <p:cNvSpPr txBox="1"/>
          <p:nvPr/>
        </p:nvSpPr>
        <p:spPr>
          <a:xfrm>
            <a:off x="1411383" y="2518623"/>
            <a:ext cx="1260580" cy="16357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da-DK" sz="1063" dirty="0">
                <a:solidFill>
                  <a:srgbClr val="666699"/>
                </a:solidFill>
              </a:rPr>
              <a:t>Hvad oplever du?</a:t>
            </a:r>
          </a:p>
        </p:txBody>
      </p:sp>
      <p:sp>
        <p:nvSpPr>
          <p:cNvPr id="14" name="Tekstfelt 13">
            <a:extLst>
              <a:ext uri="{FF2B5EF4-FFF2-40B4-BE49-F238E27FC236}">
                <a16:creationId xmlns:a16="http://schemas.microsoft.com/office/drawing/2014/main" id="{44EC6DC8-AAAA-45E0-8761-C829E66F6450}"/>
              </a:ext>
            </a:extLst>
          </p:cNvPr>
          <p:cNvSpPr txBox="1"/>
          <p:nvPr/>
        </p:nvSpPr>
        <p:spPr>
          <a:xfrm>
            <a:off x="1411383" y="3031227"/>
            <a:ext cx="1260580" cy="49071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da-DK" sz="1063" dirty="0">
                <a:solidFill>
                  <a:srgbClr val="666699"/>
                </a:solidFill>
              </a:rPr>
              <a:t>Hvad kan du og din arbejdsplads gøre bedre?</a:t>
            </a:r>
          </a:p>
        </p:txBody>
      </p:sp>
      <p:sp>
        <p:nvSpPr>
          <p:cNvPr id="30" name="Tekstfelt 29">
            <a:extLst>
              <a:ext uri="{FF2B5EF4-FFF2-40B4-BE49-F238E27FC236}">
                <a16:creationId xmlns:a16="http://schemas.microsoft.com/office/drawing/2014/main" id="{FE26F546-D60C-4E37-B185-C2BA70BEC86E}"/>
              </a:ext>
            </a:extLst>
          </p:cNvPr>
          <p:cNvSpPr txBox="1"/>
          <p:nvPr/>
        </p:nvSpPr>
        <p:spPr>
          <a:xfrm>
            <a:off x="4104142" y="1352049"/>
            <a:ext cx="2043187" cy="6934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a-DK" sz="1502" b="1" dirty="0">
                <a:solidFill>
                  <a:srgbClr val="666699"/>
                </a:solidFill>
              </a:rPr>
              <a:t>Jeg oplever ikke, at mine kolleger bevidst modarbejder mit arbejde</a:t>
            </a:r>
          </a:p>
        </p:txBody>
      </p:sp>
      <p:sp>
        <p:nvSpPr>
          <p:cNvPr id="34" name="Tekstfelt 33">
            <a:extLst>
              <a:ext uri="{FF2B5EF4-FFF2-40B4-BE49-F238E27FC236}">
                <a16:creationId xmlns:a16="http://schemas.microsoft.com/office/drawing/2014/main" id="{9D9DB627-0EBD-4DB3-BDCA-2683947ED042}"/>
              </a:ext>
            </a:extLst>
          </p:cNvPr>
          <p:cNvSpPr txBox="1"/>
          <p:nvPr/>
        </p:nvSpPr>
        <p:spPr>
          <a:xfrm>
            <a:off x="4886750" y="2518623"/>
            <a:ext cx="1260580" cy="16357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da-DK" sz="1063" dirty="0">
                <a:solidFill>
                  <a:srgbClr val="666699"/>
                </a:solidFill>
              </a:rPr>
              <a:t>Hvad oplever du?</a:t>
            </a:r>
          </a:p>
        </p:txBody>
      </p:sp>
      <p:sp>
        <p:nvSpPr>
          <p:cNvPr id="35" name="Tekstfelt 34">
            <a:extLst>
              <a:ext uri="{FF2B5EF4-FFF2-40B4-BE49-F238E27FC236}">
                <a16:creationId xmlns:a16="http://schemas.microsoft.com/office/drawing/2014/main" id="{A28A6859-BA03-4C07-9699-D53E9C9A053D}"/>
              </a:ext>
            </a:extLst>
          </p:cNvPr>
          <p:cNvSpPr txBox="1"/>
          <p:nvPr/>
        </p:nvSpPr>
        <p:spPr>
          <a:xfrm>
            <a:off x="4886750" y="3023360"/>
            <a:ext cx="1260580" cy="49071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da-DK" sz="1063" dirty="0">
                <a:solidFill>
                  <a:srgbClr val="666699"/>
                </a:solidFill>
              </a:rPr>
              <a:t>Hvad kan du og din arbejdsplads gøre bedre?</a:t>
            </a:r>
          </a:p>
        </p:txBody>
      </p:sp>
      <p:sp>
        <p:nvSpPr>
          <p:cNvPr id="38" name="Tekstfelt 37">
            <a:extLst>
              <a:ext uri="{FF2B5EF4-FFF2-40B4-BE49-F238E27FC236}">
                <a16:creationId xmlns:a16="http://schemas.microsoft.com/office/drawing/2014/main" id="{DAEAAB18-147E-4FE9-A043-6F16196F5B20}"/>
              </a:ext>
            </a:extLst>
          </p:cNvPr>
          <p:cNvSpPr txBox="1"/>
          <p:nvPr/>
        </p:nvSpPr>
        <p:spPr>
          <a:xfrm>
            <a:off x="696779" y="5735840"/>
            <a:ext cx="2171849" cy="92461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a-DK" sz="1502" b="1" dirty="0">
                <a:solidFill>
                  <a:srgbClr val="666699"/>
                </a:solidFill>
              </a:rPr>
              <a:t>Jeg oplever, at mine kompetencer og evner i samarbejdet med mine kolleger bliver værdsat </a:t>
            </a:r>
          </a:p>
        </p:txBody>
      </p:sp>
      <p:sp>
        <p:nvSpPr>
          <p:cNvPr id="46" name="Tekstfelt 45">
            <a:extLst>
              <a:ext uri="{FF2B5EF4-FFF2-40B4-BE49-F238E27FC236}">
                <a16:creationId xmlns:a16="http://schemas.microsoft.com/office/drawing/2014/main" id="{B92FC766-61AF-4134-95CD-760548406091}"/>
              </a:ext>
            </a:extLst>
          </p:cNvPr>
          <p:cNvSpPr txBox="1"/>
          <p:nvPr/>
        </p:nvSpPr>
        <p:spPr>
          <a:xfrm>
            <a:off x="1411383" y="7001232"/>
            <a:ext cx="1260580" cy="16357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da-DK" sz="1063" dirty="0">
                <a:solidFill>
                  <a:srgbClr val="666699"/>
                </a:solidFill>
              </a:rPr>
              <a:t>Hvad oplever du?</a:t>
            </a:r>
          </a:p>
        </p:txBody>
      </p:sp>
      <p:sp>
        <p:nvSpPr>
          <p:cNvPr id="47" name="Tekstfelt 46">
            <a:extLst>
              <a:ext uri="{FF2B5EF4-FFF2-40B4-BE49-F238E27FC236}">
                <a16:creationId xmlns:a16="http://schemas.microsoft.com/office/drawing/2014/main" id="{4326FDC0-C1DF-4E88-9DB6-3350300EDE10}"/>
              </a:ext>
            </a:extLst>
          </p:cNvPr>
          <p:cNvSpPr txBox="1"/>
          <p:nvPr/>
        </p:nvSpPr>
        <p:spPr>
          <a:xfrm>
            <a:off x="1411383" y="7518554"/>
            <a:ext cx="1260580" cy="49071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da-DK" sz="1063" dirty="0">
                <a:solidFill>
                  <a:srgbClr val="666699"/>
                </a:solidFill>
              </a:rPr>
              <a:t>Hvad kan du og din arbejdsplads gøre bedre?</a:t>
            </a:r>
          </a:p>
        </p:txBody>
      </p:sp>
      <p:sp>
        <p:nvSpPr>
          <p:cNvPr id="37" name="Rektangel 36">
            <a:extLst>
              <a:ext uri="{FF2B5EF4-FFF2-40B4-BE49-F238E27FC236}">
                <a16:creationId xmlns:a16="http://schemas.microsoft.com/office/drawing/2014/main" id="{CEFD7A8D-FC6D-41C9-9943-C3151820F4F9}"/>
              </a:ext>
            </a:extLst>
          </p:cNvPr>
          <p:cNvSpPr/>
          <p:nvPr/>
        </p:nvSpPr>
        <p:spPr>
          <a:xfrm>
            <a:off x="4082499" y="991132"/>
            <a:ext cx="2078454" cy="3234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da-DK" sz="1502" b="1" dirty="0">
                <a:solidFill>
                  <a:srgbClr val="EEAF30"/>
                </a:solidFill>
              </a:rPr>
              <a:t>PSYKOLOGISK TRYGHED</a:t>
            </a:r>
            <a:endParaRPr lang="da-DK" sz="1201" dirty="0"/>
          </a:p>
        </p:txBody>
      </p:sp>
      <p:sp>
        <p:nvSpPr>
          <p:cNvPr id="54" name="Rektangel 53">
            <a:extLst>
              <a:ext uri="{FF2B5EF4-FFF2-40B4-BE49-F238E27FC236}">
                <a16:creationId xmlns:a16="http://schemas.microsoft.com/office/drawing/2014/main" id="{8090881A-3E0A-49E7-B9B9-4EC47283891A}"/>
              </a:ext>
            </a:extLst>
          </p:cNvPr>
          <p:cNvSpPr/>
          <p:nvPr/>
        </p:nvSpPr>
        <p:spPr>
          <a:xfrm>
            <a:off x="697036" y="5446821"/>
            <a:ext cx="2078454" cy="3234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da-DK" sz="1502" b="1" dirty="0">
                <a:solidFill>
                  <a:srgbClr val="EEAF30"/>
                </a:solidFill>
              </a:rPr>
              <a:t>PSYKOLOGISK TRYGHED</a:t>
            </a:r>
            <a:endParaRPr lang="da-DK" sz="1201" dirty="0"/>
          </a:p>
        </p:txBody>
      </p:sp>
      <p:pic>
        <p:nvPicPr>
          <p:cNvPr id="2" name="Billede 1">
            <a:extLst>
              <a:ext uri="{FF2B5EF4-FFF2-40B4-BE49-F238E27FC236}">
                <a16:creationId xmlns:a16="http://schemas.microsoft.com/office/drawing/2014/main" id="{B4AB875F-B02E-4FFB-93D9-66926014D4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6542" y="3873452"/>
            <a:ext cx="1219441" cy="642738"/>
          </a:xfrm>
          <a:prstGeom prst="rect">
            <a:avLst/>
          </a:prstGeom>
        </p:spPr>
      </p:pic>
      <p:pic>
        <p:nvPicPr>
          <p:cNvPr id="3" name="Billede 2">
            <a:extLst>
              <a:ext uri="{FF2B5EF4-FFF2-40B4-BE49-F238E27FC236}">
                <a16:creationId xmlns:a16="http://schemas.microsoft.com/office/drawing/2014/main" id="{AB37F597-938A-4F63-8BFD-96FA17B2026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4111" y="3007708"/>
            <a:ext cx="867703" cy="693220"/>
          </a:xfrm>
          <a:prstGeom prst="rect">
            <a:avLst/>
          </a:prstGeom>
        </p:spPr>
      </p:pic>
      <p:pic>
        <p:nvPicPr>
          <p:cNvPr id="5" name="Billede 4">
            <a:extLst>
              <a:ext uri="{FF2B5EF4-FFF2-40B4-BE49-F238E27FC236}">
                <a16:creationId xmlns:a16="http://schemas.microsoft.com/office/drawing/2014/main" id="{077E4523-1DFE-4B67-94DD-419A032D8AC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112" y="2301236"/>
            <a:ext cx="799079" cy="642738"/>
          </a:xfrm>
          <a:prstGeom prst="rect">
            <a:avLst/>
          </a:prstGeom>
        </p:spPr>
      </p:pic>
      <p:pic>
        <p:nvPicPr>
          <p:cNvPr id="40" name="Billede 39">
            <a:extLst>
              <a:ext uri="{FF2B5EF4-FFF2-40B4-BE49-F238E27FC236}">
                <a16:creationId xmlns:a16="http://schemas.microsoft.com/office/drawing/2014/main" id="{7BB60C72-6CE3-4EDE-8D84-DFF4B807755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99485" y="2298120"/>
            <a:ext cx="799079" cy="642738"/>
          </a:xfrm>
          <a:prstGeom prst="rect">
            <a:avLst/>
          </a:prstGeom>
        </p:spPr>
      </p:pic>
      <p:pic>
        <p:nvPicPr>
          <p:cNvPr id="41" name="Billede 40">
            <a:extLst>
              <a:ext uri="{FF2B5EF4-FFF2-40B4-BE49-F238E27FC236}">
                <a16:creationId xmlns:a16="http://schemas.microsoft.com/office/drawing/2014/main" id="{55AFA7D4-AE6E-444B-880C-A7DACBB8DB1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91566" y="3020434"/>
            <a:ext cx="867703" cy="693220"/>
          </a:xfrm>
          <a:prstGeom prst="rect">
            <a:avLst/>
          </a:prstGeom>
        </p:spPr>
      </p:pic>
      <p:pic>
        <p:nvPicPr>
          <p:cNvPr id="42" name="Billede 41">
            <a:extLst>
              <a:ext uri="{FF2B5EF4-FFF2-40B4-BE49-F238E27FC236}">
                <a16:creationId xmlns:a16="http://schemas.microsoft.com/office/drawing/2014/main" id="{71C35E12-4149-492D-8653-F6DA4DC250F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112" y="6783845"/>
            <a:ext cx="799079" cy="642738"/>
          </a:xfrm>
          <a:prstGeom prst="rect">
            <a:avLst/>
          </a:prstGeom>
        </p:spPr>
      </p:pic>
      <p:pic>
        <p:nvPicPr>
          <p:cNvPr id="43" name="Billede 42">
            <a:extLst>
              <a:ext uri="{FF2B5EF4-FFF2-40B4-BE49-F238E27FC236}">
                <a16:creationId xmlns:a16="http://schemas.microsoft.com/office/drawing/2014/main" id="{0EB95B83-8A47-4C29-B25B-1BA93DAD905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4111" y="7518554"/>
            <a:ext cx="867703" cy="693220"/>
          </a:xfrm>
          <a:prstGeom prst="rect">
            <a:avLst/>
          </a:prstGeom>
        </p:spPr>
      </p:pic>
      <p:sp>
        <p:nvSpPr>
          <p:cNvPr id="8" name="Tekstfelt 7">
            <a:extLst>
              <a:ext uri="{FF2B5EF4-FFF2-40B4-BE49-F238E27FC236}">
                <a16:creationId xmlns:a16="http://schemas.microsoft.com/office/drawing/2014/main" id="{C34D50C6-7D65-4F8B-B6A0-6532C62BAEE1}"/>
              </a:ext>
            </a:extLst>
          </p:cNvPr>
          <p:cNvSpPr txBox="1"/>
          <p:nvPr/>
        </p:nvSpPr>
        <p:spPr>
          <a:xfrm>
            <a:off x="1207650" y="3985745"/>
            <a:ext cx="551833" cy="207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751" dirty="0">
                <a:solidFill>
                  <a:schemeClr val="bg1"/>
                </a:solidFill>
              </a:rPr>
              <a:t>Samtaler</a:t>
            </a:r>
          </a:p>
        </p:txBody>
      </p:sp>
      <p:sp>
        <p:nvSpPr>
          <p:cNvPr id="9" name="Tekstfelt 8">
            <a:extLst>
              <a:ext uri="{FF2B5EF4-FFF2-40B4-BE49-F238E27FC236}">
                <a16:creationId xmlns:a16="http://schemas.microsoft.com/office/drawing/2014/main" id="{5EFC2985-44D0-4721-9B53-E0CCD1016F77}"/>
              </a:ext>
            </a:extLst>
          </p:cNvPr>
          <p:cNvSpPr txBox="1"/>
          <p:nvPr/>
        </p:nvSpPr>
        <p:spPr>
          <a:xfrm>
            <a:off x="1665603" y="4081224"/>
            <a:ext cx="375519" cy="1732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526" dirty="0">
                <a:solidFill>
                  <a:schemeClr val="bg1"/>
                </a:solidFill>
              </a:rPr>
              <a:t>om</a:t>
            </a:r>
          </a:p>
        </p:txBody>
      </p:sp>
      <p:sp>
        <p:nvSpPr>
          <p:cNvPr id="11" name="Tekstfelt 10">
            <a:extLst>
              <a:ext uri="{FF2B5EF4-FFF2-40B4-BE49-F238E27FC236}">
                <a16:creationId xmlns:a16="http://schemas.microsoft.com/office/drawing/2014/main" id="{4F57358E-91EC-4605-832B-72BEC41FC5A9}"/>
              </a:ext>
            </a:extLst>
          </p:cNvPr>
          <p:cNvSpPr txBox="1"/>
          <p:nvPr/>
        </p:nvSpPr>
        <p:spPr>
          <a:xfrm>
            <a:off x="1853363" y="4128984"/>
            <a:ext cx="503925" cy="207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751" dirty="0">
                <a:solidFill>
                  <a:schemeClr val="bg1"/>
                </a:solidFill>
              </a:rPr>
              <a:t>trivsel</a:t>
            </a:r>
          </a:p>
        </p:txBody>
      </p:sp>
      <p:pic>
        <p:nvPicPr>
          <p:cNvPr id="31" name="Billede 30">
            <a:extLst>
              <a:ext uri="{FF2B5EF4-FFF2-40B4-BE49-F238E27FC236}">
                <a16:creationId xmlns:a16="http://schemas.microsoft.com/office/drawing/2014/main" id="{CB0B7F85-DE8C-453A-813D-0726CF7063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2677" y="3896564"/>
            <a:ext cx="1219441" cy="642738"/>
          </a:xfrm>
          <a:prstGeom prst="rect">
            <a:avLst/>
          </a:prstGeom>
        </p:spPr>
      </p:pic>
      <p:sp>
        <p:nvSpPr>
          <p:cNvPr id="32" name="Tekstfelt 31">
            <a:extLst>
              <a:ext uri="{FF2B5EF4-FFF2-40B4-BE49-F238E27FC236}">
                <a16:creationId xmlns:a16="http://schemas.microsoft.com/office/drawing/2014/main" id="{EAB83082-91AC-4E82-8258-4C99ABA2E6BF}"/>
              </a:ext>
            </a:extLst>
          </p:cNvPr>
          <p:cNvSpPr txBox="1"/>
          <p:nvPr/>
        </p:nvSpPr>
        <p:spPr>
          <a:xfrm>
            <a:off x="4663178" y="4025588"/>
            <a:ext cx="551833" cy="207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751" dirty="0">
                <a:solidFill>
                  <a:schemeClr val="bg1"/>
                </a:solidFill>
              </a:rPr>
              <a:t>Samtaler</a:t>
            </a:r>
          </a:p>
        </p:txBody>
      </p:sp>
      <p:sp>
        <p:nvSpPr>
          <p:cNvPr id="33" name="Tekstfelt 32">
            <a:extLst>
              <a:ext uri="{FF2B5EF4-FFF2-40B4-BE49-F238E27FC236}">
                <a16:creationId xmlns:a16="http://schemas.microsoft.com/office/drawing/2014/main" id="{B6849D7C-9FAB-4DC3-BD63-0EF0B82C46AB}"/>
              </a:ext>
            </a:extLst>
          </p:cNvPr>
          <p:cNvSpPr txBox="1"/>
          <p:nvPr/>
        </p:nvSpPr>
        <p:spPr>
          <a:xfrm>
            <a:off x="5115035" y="4118017"/>
            <a:ext cx="375519" cy="1732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526" dirty="0">
                <a:solidFill>
                  <a:schemeClr val="bg1"/>
                </a:solidFill>
              </a:rPr>
              <a:t>om</a:t>
            </a:r>
          </a:p>
        </p:txBody>
      </p:sp>
      <p:sp>
        <p:nvSpPr>
          <p:cNvPr id="36" name="Tekstfelt 35">
            <a:extLst>
              <a:ext uri="{FF2B5EF4-FFF2-40B4-BE49-F238E27FC236}">
                <a16:creationId xmlns:a16="http://schemas.microsoft.com/office/drawing/2014/main" id="{2782F63A-A916-4786-B8CE-F7A333DFD546}"/>
              </a:ext>
            </a:extLst>
          </p:cNvPr>
          <p:cNvSpPr txBox="1"/>
          <p:nvPr/>
        </p:nvSpPr>
        <p:spPr>
          <a:xfrm>
            <a:off x="5295512" y="4166746"/>
            <a:ext cx="503925" cy="207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751" dirty="0">
                <a:solidFill>
                  <a:schemeClr val="bg1"/>
                </a:solidFill>
              </a:rPr>
              <a:t>trivsel</a:t>
            </a:r>
          </a:p>
        </p:txBody>
      </p:sp>
      <p:pic>
        <p:nvPicPr>
          <p:cNvPr id="44" name="Billede 43">
            <a:extLst>
              <a:ext uri="{FF2B5EF4-FFF2-40B4-BE49-F238E27FC236}">
                <a16:creationId xmlns:a16="http://schemas.microsoft.com/office/drawing/2014/main" id="{276FAE65-721D-402E-BF94-EBFF021C3B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5883" y="8400668"/>
            <a:ext cx="1219441" cy="642738"/>
          </a:xfrm>
          <a:prstGeom prst="rect">
            <a:avLst/>
          </a:prstGeom>
        </p:spPr>
      </p:pic>
      <p:sp>
        <p:nvSpPr>
          <p:cNvPr id="45" name="Tekstfelt 44">
            <a:extLst>
              <a:ext uri="{FF2B5EF4-FFF2-40B4-BE49-F238E27FC236}">
                <a16:creationId xmlns:a16="http://schemas.microsoft.com/office/drawing/2014/main" id="{E46F080C-0120-4847-9102-58B76394B2E4}"/>
              </a:ext>
            </a:extLst>
          </p:cNvPr>
          <p:cNvSpPr txBox="1"/>
          <p:nvPr/>
        </p:nvSpPr>
        <p:spPr>
          <a:xfrm>
            <a:off x="1126543" y="8535153"/>
            <a:ext cx="551833" cy="207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751" dirty="0">
                <a:solidFill>
                  <a:schemeClr val="bg1"/>
                </a:solidFill>
              </a:rPr>
              <a:t>Samtaler</a:t>
            </a:r>
          </a:p>
        </p:txBody>
      </p:sp>
      <p:sp>
        <p:nvSpPr>
          <p:cNvPr id="48" name="Tekstfelt 47">
            <a:extLst>
              <a:ext uri="{FF2B5EF4-FFF2-40B4-BE49-F238E27FC236}">
                <a16:creationId xmlns:a16="http://schemas.microsoft.com/office/drawing/2014/main" id="{0E011F79-A2C6-447E-821E-7E69D20ABBA4}"/>
              </a:ext>
            </a:extLst>
          </p:cNvPr>
          <p:cNvSpPr txBox="1"/>
          <p:nvPr/>
        </p:nvSpPr>
        <p:spPr>
          <a:xfrm>
            <a:off x="1594944" y="8610251"/>
            <a:ext cx="375519" cy="1732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526" dirty="0">
                <a:solidFill>
                  <a:schemeClr val="bg1"/>
                </a:solidFill>
              </a:rPr>
              <a:t>om</a:t>
            </a:r>
          </a:p>
        </p:txBody>
      </p:sp>
      <p:sp>
        <p:nvSpPr>
          <p:cNvPr id="49" name="Tekstfelt 48">
            <a:extLst>
              <a:ext uri="{FF2B5EF4-FFF2-40B4-BE49-F238E27FC236}">
                <a16:creationId xmlns:a16="http://schemas.microsoft.com/office/drawing/2014/main" id="{02C8088D-4F17-417F-A57B-D5544C03077A}"/>
              </a:ext>
            </a:extLst>
          </p:cNvPr>
          <p:cNvSpPr txBox="1"/>
          <p:nvPr/>
        </p:nvSpPr>
        <p:spPr>
          <a:xfrm>
            <a:off x="1782704" y="8668012"/>
            <a:ext cx="503925" cy="207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751" dirty="0">
                <a:solidFill>
                  <a:schemeClr val="bg1"/>
                </a:solidFill>
              </a:rPr>
              <a:t>trivsel</a:t>
            </a:r>
          </a:p>
        </p:txBody>
      </p:sp>
    </p:spTree>
    <p:extLst>
      <p:ext uri="{BB962C8B-B14F-4D97-AF65-F5344CB8AC3E}">
        <p14:creationId xmlns:p14="http://schemas.microsoft.com/office/powerpoint/2010/main" val="15986813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15427</TotalTime>
  <Words>267</Words>
  <Application>Microsoft Office PowerPoint</Application>
  <PresentationFormat>A4-papir (210 x 297 mm)</PresentationFormat>
  <Paragraphs>60</Paragraphs>
  <Slides>3</Slides>
  <Notes>3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3</vt:i4>
      </vt:variant>
    </vt:vector>
  </HeadingPairs>
  <TitlesOfParts>
    <vt:vector size="8" baseType="lpstr">
      <vt:lpstr>Arial</vt:lpstr>
      <vt:lpstr>Bahnschrift</vt:lpstr>
      <vt:lpstr>Calibri</vt:lpstr>
      <vt:lpstr>Calibri Light</vt:lpstr>
      <vt:lpstr>Office-tema</vt:lpstr>
      <vt:lpstr>PowerPoint-præsentation</vt:lpstr>
      <vt:lpstr>PowerPoint-præsentation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Nanna Max Andersen</dc:creator>
  <cp:lastModifiedBy>Marie Kyhn</cp:lastModifiedBy>
  <cp:revision>334</cp:revision>
  <cp:lastPrinted>2024-08-14T10:20:37Z</cp:lastPrinted>
  <dcterms:created xsi:type="dcterms:W3CDTF">2022-06-07T12:11:15Z</dcterms:created>
  <dcterms:modified xsi:type="dcterms:W3CDTF">2024-09-03T09:28:41Z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fyRequestExternalSystemData">
    <vt:lpwstr>True</vt:lpwstr>
  </property>
  <property fmtid="{D5CDD505-2E9C-101B-9397-08002B2CF9AE}" pid="3" name="isFromDMS">
    <vt:lpwstr>true</vt:lpwstr>
  </property>
  <property fmtid="{D5CDD505-2E9C-101B-9397-08002B2CF9AE}" pid="4" name="AcadreDocumentId">
    <vt:i4>5162156</vt:i4>
  </property>
  <property fmtid="{D5CDD505-2E9C-101B-9397-08002B2CF9AE}" pid="5" name="AcadreCaseId">
    <vt:i4>821461</vt:i4>
  </property>
</Properties>
</file>