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349" r:id="rId2"/>
    <p:sldId id="332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DFEC"/>
    <a:srgbClr val="C5E0B4"/>
    <a:srgbClr val="FFE497"/>
    <a:srgbClr val="E89440"/>
    <a:srgbClr val="F2C468"/>
    <a:srgbClr val="A4AD99"/>
    <a:srgbClr val="D17519"/>
    <a:srgbClr val="C8FCF1"/>
    <a:srgbClr val="F3BAFC"/>
    <a:srgbClr val="E48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5736" autoAdjust="0"/>
  </p:normalViewPr>
  <p:slideViewPr>
    <p:cSldViewPr snapToGrid="0">
      <p:cViewPr varScale="1">
        <p:scale>
          <a:sx n="44" d="100"/>
          <a:sy n="44" d="100"/>
        </p:scale>
        <p:origin x="22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CFA5D53C-713C-41B2-A438-CA79597FA76D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A643027A-BD5B-49BB-8FE1-11BC4F0CEE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5759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1pPr>
    <a:lvl2pPr marL="359588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2pPr>
    <a:lvl3pPr marL="719176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3pPr>
    <a:lvl4pPr marL="1078763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4pPr>
    <a:lvl5pPr marL="1438351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5pPr>
    <a:lvl6pPr marL="1797939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6pPr>
    <a:lvl7pPr marL="2157527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7pPr>
    <a:lvl8pPr marL="2517115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8pPr>
    <a:lvl9pPr marL="2876702" algn="l" defTabSz="719176" rtl="0" eaLnBrk="1" latinLnBrk="0" hangingPunct="1">
      <a:defRPr sz="9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43027A-BD5B-49BB-8FE1-11BC4F0CEE47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3928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43027A-BD5B-49BB-8FE1-11BC4F0CEE47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9174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07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1414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480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70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088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378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4508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523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9130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819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171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FE8E6-610B-4E7C-A288-6C5053B2DA45}" type="datetimeFigureOut">
              <a:rPr lang="da-DK" smtClean="0"/>
              <a:t>03-09-2024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43FA7-A682-424B-9DF6-A77157288C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985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ktangel: afrundede hjørner 19">
            <a:extLst>
              <a:ext uri="{FF2B5EF4-FFF2-40B4-BE49-F238E27FC236}">
                <a16:creationId xmlns:a16="http://schemas.microsoft.com/office/drawing/2014/main" id="{7636A8EA-18A0-4E37-8BF1-4AA667095381}"/>
              </a:ext>
            </a:extLst>
          </p:cNvPr>
          <p:cNvSpPr/>
          <p:nvPr/>
        </p:nvSpPr>
        <p:spPr>
          <a:xfrm>
            <a:off x="753405" y="1135427"/>
            <a:ext cx="5368900" cy="7723295"/>
          </a:xfrm>
          <a:prstGeom prst="roundRect">
            <a:avLst/>
          </a:prstGeom>
          <a:solidFill>
            <a:srgbClr val="DAE3F3"/>
          </a:solidFill>
          <a:ln w="4762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102" dirty="0">
                <a:solidFill>
                  <a:schemeClr val="tx1"/>
                </a:solidFill>
              </a:rPr>
              <a:t>Der er en mening i arbejdet, når vi oplever, at der er sammenhæng og formål med de opgaver, vi løser på jobbet. 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70347EB5-5501-4755-8746-6A462C13B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776" y="8263626"/>
            <a:ext cx="1434820" cy="418775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AFA34FE9-6CEF-4D72-8279-AF3303617481}"/>
              </a:ext>
            </a:extLst>
          </p:cNvPr>
          <p:cNvSpPr txBox="1"/>
          <p:nvPr/>
        </p:nvSpPr>
        <p:spPr>
          <a:xfrm>
            <a:off x="753405" y="2079834"/>
            <a:ext cx="5351192" cy="716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054" dirty="0">
                <a:latin typeface="Bahnschrift" panose="020B0502040204020203" pitchFamily="34" charset="0"/>
              </a:rPr>
              <a:t>Mening i arbejdet</a:t>
            </a:r>
          </a:p>
        </p:txBody>
      </p:sp>
    </p:spTree>
    <p:extLst>
      <p:ext uri="{BB962C8B-B14F-4D97-AF65-F5344CB8AC3E}">
        <p14:creationId xmlns:p14="http://schemas.microsoft.com/office/powerpoint/2010/main" val="578157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ktangel: afrundede hjørner 19">
            <a:extLst>
              <a:ext uri="{FF2B5EF4-FFF2-40B4-BE49-F238E27FC236}">
                <a16:creationId xmlns:a16="http://schemas.microsoft.com/office/drawing/2014/main" id="{7636A8EA-18A0-4E37-8BF1-4AA667095381}"/>
              </a:ext>
            </a:extLst>
          </p:cNvPr>
          <p:cNvSpPr/>
          <p:nvPr/>
        </p:nvSpPr>
        <p:spPr>
          <a:xfrm>
            <a:off x="315918" y="677750"/>
            <a:ext cx="2840706" cy="406122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47625" cmpd="thickThin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907FCE8F-C5A3-4A44-9210-5FB717836218}"/>
              </a:ext>
            </a:extLst>
          </p:cNvPr>
          <p:cNvSpPr/>
          <p:nvPr/>
        </p:nvSpPr>
        <p:spPr>
          <a:xfrm>
            <a:off x="3701376" y="677749"/>
            <a:ext cx="2840706" cy="406122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47625" cmpd="thickThin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7" name="Rektangel: afrundede hjørner 6">
            <a:extLst>
              <a:ext uri="{FF2B5EF4-FFF2-40B4-BE49-F238E27FC236}">
                <a16:creationId xmlns:a16="http://schemas.microsoft.com/office/drawing/2014/main" id="{B5DA0E19-02D6-4030-9B84-DF46D03C5E0B}"/>
              </a:ext>
            </a:extLst>
          </p:cNvPr>
          <p:cNvSpPr/>
          <p:nvPr/>
        </p:nvSpPr>
        <p:spPr>
          <a:xfrm>
            <a:off x="315917" y="5167021"/>
            <a:ext cx="2840707" cy="406122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47625" cmpd="thickThin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63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54288293-69DD-4CB7-97B7-CFF504ADB923}"/>
              </a:ext>
            </a:extLst>
          </p:cNvPr>
          <p:cNvSpPr/>
          <p:nvPr/>
        </p:nvSpPr>
        <p:spPr>
          <a:xfrm>
            <a:off x="852171" y="991132"/>
            <a:ext cx="1816523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sz="1502" b="1" dirty="0">
                <a:solidFill>
                  <a:srgbClr val="EEAF30"/>
                </a:solidFill>
              </a:rPr>
              <a:t>MENING I ARBEJDET</a:t>
            </a:r>
            <a:endParaRPr lang="da-DK" sz="1201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B6EB5E2E-B59F-4423-AE4E-EA112CAEDDE6}"/>
              </a:ext>
            </a:extLst>
          </p:cNvPr>
          <p:cNvSpPr txBox="1"/>
          <p:nvPr/>
        </p:nvSpPr>
        <p:spPr>
          <a:xfrm>
            <a:off x="752683" y="1338893"/>
            <a:ext cx="1967166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oplever,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at mit arbejde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giver mening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905D7F37-E378-48B2-A7A6-4A1D8F90F123}"/>
              </a:ext>
            </a:extLst>
          </p:cNvPr>
          <p:cNvSpPr txBox="1"/>
          <p:nvPr/>
        </p:nvSpPr>
        <p:spPr>
          <a:xfrm>
            <a:off x="1411383" y="2518623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44EC6DC8-AAAA-45E0-8761-C829E66F6450}"/>
              </a:ext>
            </a:extLst>
          </p:cNvPr>
          <p:cNvSpPr txBox="1"/>
          <p:nvPr/>
        </p:nvSpPr>
        <p:spPr>
          <a:xfrm>
            <a:off x="1411383" y="3031227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FE26F546-D60C-4E37-B185-C2BA70BEC86E}"/>
              </a:ext>
            </a:extLst>
          </p:cNvPr>
          <p:cNvSpPr txBox="1"/>
          <p:nvPr/>
        </p:nvSpPr>
        <p:spPr>
          <a:xfrm>
            <a:off x="4104142" y="1352049"/>
            <a:ext cx="2043187" cy="6934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har svært ved 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at se, at mit arbejde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gør en forskel </a:t>
            </a:r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9D9DB627-0EBD-4DB3-BDCA-2683947ED042}"/>
              </a:ext>
            </a:extLst>
          </p:cNvPr>
          <p:cNvSpPr txBox="1"/>
          <p:nvPr/>
        </p:nvSpPr>
        <p:spPr>
          <a:xfrm>
            <a:off x="4804149" y="2511833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A28A6859-BA03-4C07-9699-D53E9C9A053D}"/>
              </a:ext>
            </a:extLst>
          </p:cNvPr>
          <p:cNvSpPr txBox="1"/>
          <p:nvPr/>
        </p:nvSpPr>
        <p:spPr>
          <a:xfrm>
            <a:off x="4804149" y="3023294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4BFA164C-ADAF-43CF-935F-19CAB4DDF003}"/>
              </a:ext>
            </a:extLst>
          </p:cNvPr>
          <p:cNvSpPr txBox="1"/>
          <p:nvPr/>
        </p:nvSpPr>
        <p:spPr>
          <a:xfrm>
            <a:off x="582403" y="5829637"/>
            <a:ext cx="2307727" cy="9246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502" b="1" dirty="0">
                <a:solidFill>
                  <a:srgbClr val="666699"/>
                </a:solidFill>
              </a:rPr>
              <a:t>Jeg bidrager til,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at vi udvikler os og</a:t>
            </a:r>
          </a:p>
          <a:p>
            <a:pPr algn="ctr"/>
            <a:r>
              <a:rPr lang="da-DK" sz="1502" b="1" dirty="0">
                <a:solidFill>
                  <a:srgbClr val="666699"/>
                </a:solidFill>
              </a:rPr>
              <a:t>at vi lykkes på min arbejdsplads</a:t>
            </a:r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B92FC766-61AF-4134-95CD-760548406091}"/>
              </a:ext>
            </a:extLst>
          </p:cNvPr>
          <p:cNvSpPr txBox="1"/>
          <p:nvPr/>
        </p:nvSpPr>
        <p:spPr>
          <a:xfrm>
            <a:off x="1411383" y="7001232"/>
            <a:ext cx="1260580" cy="1635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oplever du?</a:t>
            </a:r>
          </a:p>
        </p:txBody>
      </p:sp>
      <p:sp>
        <p:nvSpPr>
          <p:cNvPr id="47" name="Tekstfelt 46">
            <a:extLst>
              <a:ext uri="{FF2B5EF4-FFF2-40B4-BE49-F238E27FC236}">
                <a16:creationId xmlns:a16="http://schemas.microsoft.com/office/drawing/2014/main" id="{4326FDC0-C1DF-4E88-9DB6-3350300EDE10}"/>
              </a:ext>
            </a:extLst>
          </p:cNvPr>
          <p:cNvSpPr txBox="1"/>
          <p:nvPr/>
        </p:nvSpPr>
        <p:spPr>
          <a:xfrm>
            <a:off x="1411383" y="7518554"/>
            <a:ext cx="1260580" cy="49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a-DK" sz="1063" dirty="0">
                <a:solidFill>
                  <a:srgbClr val="666699"/>
                </a:solidFill>
              </a:rPr>
              <a:t>Hvad kan du og din arbejdsplads gøre bedre?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CEFD7A8D-FC6D-41C9-9943-C3151820F4F9}"/>
              </a:ext>
            </a:extLst>
          </p:cNvPr>
          <p:cNvSpPr/>
          <p:nvPr/>
        </p:nvSpPr>
        <p:spPr>
          <a:xfrm>
            <a:off x="4237632" y="991132"/>
            <a:ext cx="1816523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sz="1502" b="1" dirty="0">
                <a:solidFill>
                  <a:srgbClr val="EEAF30"/>
                </a:solidFill>
              </a:rPr>
              <a:t>MENING I ARBEJDET</a:t>
            </a:r>
            <a:endParaRPr lang="da-DK" sz="1201" dirty="0"/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8090881A-3E0A-49E7-B9B9-4EC47283891A}"/>
              </a:ext>
            </a:extLst>
          </p:cNvPr>
          <p:cNvSpPr/>
          <p:nvPr/>
        </p:nvSpPr>
        <p:spPr>
          <a:xfrm>
            <a:off x="852171" y="5446821"/>
            <a:ext cx="1816523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sz="1502" b="1" dirty="0">
                <a:solidFill>
                  <a:srgbClr val="EEAF30"/>
                </a:solidFill>
              </a:rPr>
              <a:t>MENING I ARBEJDET</a:t>
            </a:r>
            <a:endParaRPr lang="da-DK" sz="1201" dirty="0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2A7BB122-181C-4EC0-9A1C-6A2E956843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833" y="3023359"/>
            <a:ext cx="743635" cy="623897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C56CB8F4-2140-4862-9C7C-5C0D933E8D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83" y="2326123"/>
            <a:ext cx="711685" cy="585913"/>
          </a:xfrm>
          <a:prstGeom prst="rect">
            <a:avLst/>
          </a:prstGeom>
        </p:spPr>
      </p:pic>
      <p:pic>
        <p:nvPicPr>
          <p:cNvPr id="55" name="Billede 54">
            <a:extLst>
              <a:ext uri="{FF2B5EF4-FFF2-40B4-BE49-F238E27FC236}">
                <a16:creationId xmlns:a16="http://schemas.microsoft.com/office/drawing/2014/main" id="{7C1FA552-7A40-44DA-BE41-42688A1010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2689" y="2326123"/>
            <a:ext cx="711685" cy="585913"/>
          </a:xfrm>
          <a:prstGeom prst="rect">
            <a:avLst/>
          </a:prstGeom>
        </p:spPr>
      </p:pic>
      <p:pic>
        <p:nvPicPr>
          <p:cNvPr id="56" name="Billede 55">
            <a:extLst>
              <a:ext uri="{FF2B5EF4-FFF2-40B4-BE49-F238E27FC236}">
                <a16:creationId xmlns:a16="http://schemas.microsoft.com/office/drawing/2014/main" id="{66796A39-F495-43F7-B5B4-57D85D9F90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2246" y="3023293"/>
            <a:ext cx="743635" cy="623897"/>
          </a:xfrm>
          <a:prstGeom prst="rect">
            <a:avLst/>
          </a:prstGeom>
        </p:spPr>
      </p:pic>
      <p:pic>
        <p:nvPicPr>
          <p:cNvPr id="58" name="Billede 57">
            <a:extLst>
              <a:ext uri="{FF2B5EF4-FFF2-40B4-BE49-F238E27FC236}">
                <a16:creationId xmlns:a16="http://schemas.microsoft.com/office/drawing/2014/main" id="{FE3364A7-7AFA-41A4-95DD-A5088759F5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82" y="6811906"/>
            <a:ext cx="711685" cy="585913"/>
          </a:xfrm>
          <a:prstGeom prst="rect">
            <a:avLst/>
          </a:prstGeom>
        </p:spPr>
      </p:pic>
      <p:pic>
        <p:nvPicPr>
          <p:cNvPr id="59" name="Billede 58">
            <a:extLst>
              <a:ext uri="{FF2B5EF4-FFF2-40B4-BE49-F238E27FC236}">
                <a16:creationId xmlns:a16="http://schemas.microsoft.com/office/drawing/2014/main" id="{A9D09FB8-17F7-4535-966A-68BAB05C06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833" y="7514620"/>
            <a:ext cx="743635" cy="623897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07B82102-CC1F-44C8-B4BC-F4415D127C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6338" y="3974442"/>
            <a:ext cx="1063173" cy="623898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4A56689F-2479-4131-BEF8-B0E5CDACED00}"/>
              </a:ext>
            </a:extLst>
          </p:cNvPr>
          <p:cNvSpPr txBox="1"/>
          <p:nvPr/>
        </p:nvSpPr>
        <p:spPr>
          <a:xfrm>
            <a:off x="1208711" y="4081224"/>
            <a:ext cx="709150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CDF07DA5-32C2-42C8-BCE7-9DD499894E6C}"/>
              </a:ext>
            </a:extLst>
          </p:cNvPr>
          <p:cNvSpPr txBox="1"/>
          <p:nvPr/>
        </p:nvSpPr>
        <p:spPr>
          <a:xfrm>
            <a:off x="1628167" y="4186203"/>
            <a:ext cx="484661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2D2AE987-6402-4657-A592-5990E0D954F2}"/>
              </a:ext>
            </a:extLst>
          </p:cNvPr>
          <p:cNvSpPr txBox="1"/>
          <p:nvPr/>
        </p:nvSpPr>
        <p:spPr>
          <a:xfrm>
            <a:off x="1801595" y="4238991"/>
            <a:ext cx="606422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pic>
        <p:nvPicPr>
          <p:cNvPr id="42" name="Billede 41">
            <a:extLst>
              <a:ext uri="{FF2B5EF4-FFF2-40B4-BE49-F238E27FC236}">
                <a16:creationId xmlns:a16="http://schemas.microsoft.com/office/drawing/2014/main" id="{38DBDE80-9B29-4571-AF1C-FE0FA5D683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3906" y="3974442"/>
            <a:ext cx="1063172" cy="623898"/>
          </a:xfrm>
          <a:prstGeom prst="rect">
            <a:avLst/>
          </a:prstGeom>
        </p:spPr>
      </p:pic>
      <p:sp>
        <p:nvSpPr>
          <p:cNvPr id="43" name="Tekstfelt 42">
            <a:extLst>
              <a:ext uri="{FF2B5EF4-FFF2-40B4-BE49-F238E27FC236}">
                <a16:creationId xmlns:a16="http://schemas.microsoft.com/office/drawing/2014/main" id="{4FCAFBCA-EA23-41AE-9764-C629661AE650}"/>
              </a:ext>
            </a:extLst>
          </p:cNvPr>
          <p:cNvSpPr txBox="1"/>
          <p:nvPr/>
        </p:nvSpPr>
        <p:spPr>
          <a:xfrm>
            <a:off x="4665881" y="4098496"/>
            <a:ext cx="709150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4089D85E-7384-4662-97D7-4CEA018046BC}"/>
              </a:ext>
            </a:extLst>
          </p:cNvPr>
          <p:cNvSpPr txBox="1"/>
          <p:nvPr/>
        </p:nvSpPr>
        <p:spPr>
          <a:xfrm>
            <a:off x="5102516" y="4186203"/>
            <a:ext cx="304489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49" name="Tekstfelt 48">
            <a:extLst>
              <a:ext uri="{FF2B5EF4-FFF2-40B4-BE49-F238E27FC236}">
                <a16:creationId xmlns:a16="http://schemas.microsoft.com/office/drawing/2014/main" id="{1D2B252B-8AAA-4D9C-AC24-7E9D47D7EA7D}"/>
              </a:ext>
            </a:extLst>
          </p:cNvPr>
          <p:cNvSpPr txBox="1"/>
          <p:nvPr/>
        </p:nvSpPr>
        <p:spPr>
          <a:xfrm>
            <a:off x="5269193" y="4238991"/>
            <a:ext cx="606422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  <p:pic>
        <p:nvPicPr>
          <p:cNvPr id="50" name="Billede 49">
            <a:extLst>
              <a:ext uri="{FF2B5EF4-FFF2-40B4-BE49-F238E27FC236}">
                <a16:creationId xmlns:a16="http://schemas.microsoft.com/office/drawing/2014/main" id="{727B2088-CCB9-42D8-A37F-9C1E6EE32F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6338" y="8477631"/>
            <a:ext cx="1063173" cy="623898"/>
          </a:xfrm>
          <a:prstGeom prst="rect">
            <a:avLst/>
          </a:prstGeom>
        </p:spPr>
      </p:pic>
      <p:sp>
        <p:nvSpPr>
          <p:cNvPr id="51" name="Tekstfelt 50">
            <a:extLst>
              <a:ext uri="{FF2B5EF4-FFF2-40B4-BE49-F238E27FC236}">
                <a16:creationId xmlns:a16="http://schemas.microsoft.com/office/drawing/2014/main" id="{75DCFE40-5252-4EFB-BCD2-825328769C2D}"/>
              </a:ext>
            </a:extLst>
          </p:cNvPr>
          <p:cNvSpPr txBox="1"/>
          <p:nvPr/>
        </p:nvSpPr>
        <p:spPr>
          <a:xfrm>
            <a:off x="1209843" y="8588986"/>
            <a:ext cx="709150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Samtaler</a:t>
            </a:r>
          </a:p>
        </p:txBody>
      </p:sp>
      <p:sp>
        <p:nvSpPr>
          <p:cNvPr id="53" name="Tekstfelt 52">
            <a:extLst>
              <a:ext uri="{FF2B5EF4-FFF2-40B4-BE49-F238E27FC236}">
                <a16:creationId xmlns:a16="http://schemas.microsoft.com/office/drawing/2014/main" id="{27436361-FCDC-42E8-A5E1-CA6622EF3C82}"/>
              </a:ext>
            </a:extLst>
          </p:cNvPr>
          <p:cNvSpPr txBox="1"/>
          <p:nvPr/>
        </p:nvSpPr>
        <p:spPr>
          <a:xfrm>
            <a:off x="1613372" y="8681415"/>
            <a:ext cx="304489" cy="17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26" dirty="0">
                <a:solidFill>
                  <a:schemeClr val="bg1"/>
                </a:solidFill>
              </a:rPr>
              <a:t>om</a:t>
            </a:r>
          </a:p>
        </p:txBody>
      </p:sp>
      <p:sp>
        <p:nvSpPr>
          <p:cNvPr id="57" name="Tekstfelt 56">
            <a:extLst>
              <a:ext uri="{FF2B5EF4-FFF2-40B4-BE49-F238E27FC236}">
                <a16:creationId xmlns:a16="http://schemas.microsoft.com/office/drawing/2014/main" id="{A27D6857-407F-462A-B748-4F417CCC70E8}"/>
              </a:ext>
            </a:extLst>
          </p:cNvPr>
          <p:cNvSpPr txBox="1"/>
          <p:nvPr/>
        </p:nvSpPr>
        <p:spPr>
          <a:xfrm>
            <a:off x="1801595" y="8739183"/>
            <a:ext cx="606422" cy="2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751" dirty="0">
                <a:solidFill>
                  <a:schemeClr val="bg1"/>
                </a:solidFill>
              </a:rPr>
              <a:t>trivsel</a:t>
            </a:r>
          </a:p>
        </p:txBody>
      </p:sp>
    </p:spTree>
    <p:extLst>
      <p:ext uri="{BB962C8B-B14F-4D97-AF65-F5344CB8AC3E}">
        <p14:creationId xmlns:p14="http://schemas.microsoft.com/office/powerpoint/2010/main" val="749478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15427</TotalTime>
  <Words>124</Words>
  <Application>Microsoft Office PowerPoint</Application>
  <PresentationFormat>A4-papir (210 x 297 mm)</PresentationFormat>
  <Paragraphs>31</Paragraphs>
  <Slides>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Arial</vt:lpstr>
      <vt:lpstr>Bahnschrift</vt:lpstr>
      <vt:lpstr>Calibri</vt:lpstr>
      <vt:lpstr>Calibri Light</vt:lpstr>
      <vt:lpstr>Office-tema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Nanna Max Andersen</dc:creator>
  <cp:lastModifiedBy>Marie Kyhn</cp:lastModifiedBy>
  <cp:revision>333</cp:revision>
  <cp:lastPrinted>2024-08-14T10:20:37Z</cp:lastPrinted>
  <dcterms:created xsi:type="dcterms:W3CDTF">2022-06-07T12:11:15Z</dcterms:created>
  <dcterms:modified xsi:type="dcterms:W3CDTF">2024-09-03T09:21:46Z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RequestExternalSystemData">
    <vt:lpwstr>True</vt:lpwstr>
  </property>
  <property fmtid="{D5CDD505-2E9C-101B-9397-08002B2CF9AE}" pid="3" name="isFromDMS">
    <vt:lpwstr>true</vt:lpwstr>
  </property>
  <property fmtid="{D5CDD505-2E9C-101B-9397-08002B2CF9AE}" pid="4" name="AcadreDocumentId">
    <vt:i4>5162156</vt:i4>
  </property>
  <property fmtid="{D5CDD505-2E9C-101B-9397-08002B2CF9AE}" pid="5" name="AcadreCaseId">
    <vt:i4>821461</vt:i4>
  </property>
</Properties>
</file>