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48" r:id="rId2"/>
    <p:sldId id="354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3046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379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53405" y="1135427"/>
            <a:ext cx="5368900" cy="7723295"/>
          </a:xfrm>
          <a:prstGeom prst="roundRect">
            <a:avLst/>
          </a:prstGeom>
          <a:solidFill>
            <a:srgbClr val="C8FCF1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102" dirty="0">
                <a:solidFill>
                  <a:schemeClr val="tx1"/>
                </a:solidFill>
              </a:rPr>
              <a:t>Indflydelse på arbejdet handler om at have medbestemmelse på egne opgaver og på de ressourcer og redskaber, der skal til for at løse dem.</a:t>
            </a:r>
          </a:p>
          <a:p>
            <a:r>
              <a:rPr lang="da-DK" sz="2102" dirty="0">
                <a:solidFill>
                  <a:schemeClr val="tx1"/>
                </a:solidFill>
              </a:rPr>
              <a:t>Det handler også om fleksibilitet, så arbejdet og privatliv kan passe sammen.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C864E47B-3339-4988-B408-E55F0484444A}"/>
              </a:ext>
            </a:extLst>
          </p:cNvPr>
          <p:cNvSpPr txBox="1"/>
          <p:nvPr/>
        </p:nvSpPr>
        <p:spPr>
          <a:xfrm>
            <a:off x="753405" y="1987429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Indflydelse</a:t>
            </a:r>
            <a:endParaRPr lang="da-DK" sz="1063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22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F1BC56F3-5A58-430B-A5E9-4A8838890828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rgbClr val="C8FCF1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5" name="Rektangel: afrundede hjørner 4">
            <a:extLst>
              <a:ext uri="{FF2B5EF4-FFF2-40B4-BE49-F238E27FC236}">
                <a16:creationId xmlns:a16="http://schemas.microsoft.com/office/drawing/2014/main" id="{34514952-09ED-4E8C-911C-B7FE09D2695D}"/>
              </a:ext>
            </a:extLst>
          </p:cNvPr>
          <p:cNvSpPr/>
          <p:nvPr/>
        </p:nvSpPr>
        <p:spPr>
          <a:xfrm>
            <a:off x="3701376" y="5167021"/>
            <a:ext cx="2840706" cy="4061229"/>
          </a:xfrm>
          <a:prstGeom prst="roundRect">
            <a:avLst/>
          </a:prstGeom>
          <a:solidFill>
            <a:srgbClr val="C8FCF1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034E667B-1D8B-489E-9AEE-CC16DCB09866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rgbClr val="C8FCF1"/>
          </a:solidFill>
          <a:ln w="47625" cmpd="thickThin">
            <a:solidFill>
              <a:srgbClr val="C8FC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C652BE46-720A-4471-8A15-682B3E1C425E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rgbClr val="C8FCF1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DB343F5-745E-4A2A-96E7-1D8A8A860FB7}"/>
              </a:ext>
            </a:extLst>
          </p:cNvPr>
          <p:cNvSpPr/>
          <p:nvPr/>
        </p:nvSpPr>
        <p:spPr>
          <a:xfrm>
            <a:off x="1125808" y="5446821"/>
            <a:ext cx="1220912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89440"/>
                </a:solidFill>
              </a:rPr>
              <a:t>INDFLYDELSE</a:t>
            </a:r>
            <a:endParaRPr lang="da-DK" sz="1201" dirty="0">
              <a:solidFill>
                <a:srgbClr val="E89440"/>
              </a:solidFill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07FDCE1-C7EE-44C8-BF24-191EB75C92B8}"/>
              </a:ext>
            </a:extLst>
          </p:cNvPr>
          <p:cNvSpPr txBox="1"/>
          <p:nvPr/>
        </p:nvSpPr>
        <p:spPr>
          <a:xfrm>
            <a:off x="582403" y="5829637"/>
            <a:ext cx="230772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har for lidt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indflydelse på, hvordan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mit arbejde skal udføres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648CE125-2193-48EE-A348-F5BF78C7A8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9" y="6831063"/>
            <a:ext cx="708269" cy="591278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8862FB72-A087-42DE-A34C-53BB1B73A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403" y="7538009"/>
            <a:ext cx="713338" cy="584986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44B79269-AFFE-4928-94F3-5968EECEACB2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FACD80E-69D9-4854-8F12-8FBFE2649BFE}"/>
              </a:ext>
            </a:extLst>
          </p:cNvPr>
          <p:cNvSpPr txBox="1"/>
          <p:nvPr/>
        </p:nvSpPr>
        <p:spPr>
          <a:xfrm>
            <a:off x="1411383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5F942C26-1257-4E8D-A061-B5CC4811A3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740" y="8495227"/>
            <a:ext cx="966907" cy="491417"/>
          </a:xfrm>
          <a:prstGeom prst="rect">
            <a:avLst/>
          </a:prstGeom>
        </p:spPr>
      </p:pic>
      <p:sp>
        <p:nvSpPr>
          <p:cNvPr id="15" name="Tekstfelt 14">
            <a:extLst>
              <a:ext uri="{FF2B5EF4-FFF2-40B4-BE49-F238E27FC236}">
                <a16:creationId xmlns:a16="http://schemas.microsoft.com/office/drawing/2014/main" id="{A30AB7F9-82BC-4B35-B87F-688F6F381B41}"/>
              </a:ext>
            </a:extLst>
          </p:cNvPr>
          <p:cNvSpPr txBox="1"/>
          <p:nvPr/>
        </p:nvSpPr>
        <p:spPr>
          <a:xfrm>
            <a:off x="1317203" y="8556078"/>
            <a:ext cx="6633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D54E86F2-CDE4-47E1-8214-9741068511FC}"/>
              </a:ext>
            </a:extLst>
          </p:cNvPr>
          <p:cNvSpPr txBox="1"/>
          <p:nvPr/>
        </p:nvSpPr>
        <p:spPr>
          <a:xfrm>
            <a:off x="1721321" y="8636442"/>
            <a:ext cx="234636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EF8E61E-C76B-4D32-9C8E-A8A72CF38041}"/>
              </a:ext>
            </a:extLst>
          </p:cNvPr>
          <p:cNvSpPr txBox="1"/>
          <p:nvPr/>
        </p:nvSpPr>
        <p:spPr>
          <a:xfrm>
            <a:off x="1864633" y="8667577"/>
            <a:ext cx="388296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09CBA555-460C-4DCF-89F6-B9D0DFC4D9DE}"/>
              </a:ext>
            </a:extLst>
          </p:cNvPr>
          <p:cNvSpPr/>
          <p:nvPr/>
        </p:nvSpPr>
        <p:spPr>
          <a:xfrm>
            <a:off x="4518894" y="5446821"/>
            <a:ext cx="1220912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89440"/>
                </a:solidFill>
              </a:rPr>
              <a:t>INDFLYDELSE</a:t>
            </a:r>
            <a:endParaRPr lang="da-DK" sz="1201" dirty="0">
              <a:solidFill>
                <a:srgbClr val="E89440"/>
              </a:solidFill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4728BE8D-360A-44A7-8A48-E30CFEC886F9}"/>
              </a:ext>
            </a:extLst>
          </p:cNvPr>
          <p:cNvSpPr txBox="1"/>
          <p:nvPr/>
        </p:nvSpPr>
        <p:spPr>
          <a:xfrm>
            <a:off x="4111369" y="5829637"/>
            <a:ext cx="2035961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har god mulighed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for at tilrettelægge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mine opgaver selv</a:t>
            </a:r>
          </a:p>
        </p:txBody>
      </p:sp>
      <p:pic>
        <p:nvPicPr>
          <p:cNvPr id="20" name="Billede 19">
            <a:extLst>
              <a:ext uri="{FF2B5EF4-FFF2-40B4-BE49-F238E27FC236}">
                <a16:creationId xmlns:a16="http://schemas.microsoft.com/office/drawing/2014/main" id="{5EF173FE-ACDA-4849-927C-8D85CD78D9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93" y="6809575"/>
            <a:ext cx="708269" cy="591278"/>
          </a:xfrm>
          <a:prstGeom prst="rect">
            <a:avLst/>
          </a:prstGeom>
        </p:spPr>
      </p:pic>
      <p:pic>
        <p:nvPicPr>
          <p:cNvPr id="21" name="Billede 20">
            <a:extLst>
              <a:ext uri="{FF2B5EF4-FFF2-40B4-BE49-F238E27FC236}">
                <a16:creationId xmlns:a16="http://schemas.microsoft.com/office/drawing/2014/main" id="{9F4463C8-45F7-48CD-894E-541350E71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5329" y="7536405"/>
            <a:ext cx="713338" cy="584986"/>
          </a:xfrm>
          <a:prstGeom prst="rect">
            <a:avLst/>
          </a:prstGeom>
        </p:spPr>
      </p:pic>
      <p:sp>
        <p:nvSpPr>
          <p:cNvPr id="22" name="Tekstfelt 21">
            <a:extLst>
              <a:ext uri="{FF2B5EF4-FFF2-40B4-BE49-F238E27FC236}">
                <a16:creationId xmlns:a16="http://schemas.microsoft.com/office/drawing/2014/main" id="{BC544DD0-8890-44AC-8EE6-7286C2347D6E}"/>
              </a:ext>
            </a:extLst>
          </p:cNvPr>
          <p:cNvSpPr txBox="1"/>
          <p:nvPr/>
        </p:nvSpPr>
        <p:spPr>
          <a:xfrm>
            <a:off x="4853378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559191A1-85F5-4D7D-AB41-15AD2633939F}"/>
              </a:ext>
            </a:extLst>
          </p:cNvPr>
          <p:cNvSpPr txBox="1"/>
          <p:nvPr/>
        </p:nvSpPr>
        <p:spPr>
          <a:xfrm>
            <a:off x="4853378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24" name="Billede 23">
            <a:extLst>
              <a:ext uri="{FF2B5EF4-FFF2-40B4-BE49-F238E27FC236}">
                <a16:creationId xmlns:a16="http://schemas.microsoft.com/office/drawing/2014/main" id="{3D665845-E4D7-4285-9653-1A470B4452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8276" y="8495227"/>
            <a:ext cx="966907" cy="491417"/>
          </a:xfrm>
          <a:prstGeom prst="rect">
            <a:avLst/>
          </a:prstGeom>
        </p:spPr>
      </p:pic>
      <p:sp>
        <p:nvSpPr>
          <p:cNvPr id="25" name="Tekstfelt 24">
            <a:extLst>
              <a:ext uri="{FF2B5EF4-FFF2-40B4-BE49-F238E27FC236}">
                <a16:creationId xmlns:a16="http://schemas.microsoft.com/office/drawing/2014/main" id="{30D73238-1A2B-428B-B6FE-421C87120366}"/>
              </a:ext>
            </a:extLst>
          </p:cNvPr>
          <p:cNvSpPr txBox="1"/>
          <p:nvPr/>
        </p:nvSpPr>
        <p:spPr>
          <a:xfrm>
            <a:off x="4638276" y="8557448"/>
            <a:ext cx="6633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6D69ABF9-7A63-473F-B873-3C5B9CB05EF7}"/>
              </a:ext>
            </a:extLst>
          </p:cNvPr>
          <p:cNvSpPr txBox="1"/>
          <p:nvPr/>
        </p:nvSpPr>
        <p:spPr>
          <a:xfrm>
            <a:off x="5043028" y="8646857"/>
            <a:ext cx="234636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CD5D1A9F-D249-4585-86C7-DEBA35BDDA78}"/>
              </a:ext>
            </a:extLst>
          </p:cNvPr>
          <p:cNvSpPr txBox="1"/>
          <p:nvPr/>
        </p:nvSpPr>
        <p:spPr>
          <a:xfrm>
            <a:off x="5216887" y="8701606"/>
            <a:ext cx="388296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9EA13309-3269-4B63-99C0-D567B48064A3}"/>
              </a:ext>
            </a:extLst>
          </p:cNvPr>
          <p:cNvSpPr/>
          <p:nvPr/>
        </p:nvSpPr>
        <p:spPr>
          <a:xfrm>
            <a:off x="1125812" y="991132"/>
            <a:ext cx="1220912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89440"/>
                </a:solidFill>
              </a:rPr>
              <a:t>INDFLYDELSE</a:t>
            </a:r>
            <a:endParaRPr lang="da-DK" sz="1201" dirty="0">
              <a:solidFill>
                <a:srgbClr val="E89440"/>
              </a:solidFill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13EB2EC5-2DDD-44A6-9A93-EB7CDE7E9EE6}"/>
              </a:ext>
            </a:extLst>
          </p:cNvPr>
          <p:cNvSpPr txBox="1"/>
          <p:nvPr/>
        </p:nvSpPr>
        <p:spPr>
          <a:xfrm>
            <a:off x="667540" y="1352049"/>
            <a:ext cx="213744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kan planlægge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mit arbejde, så det passer med mit privatliv</a:t>
            </a:r>
          </a:p>
        </p:txBody>
      </p:sp>
      <p:pic>
        <p:nvPicPr>
          <p:cNvPr id="30" name="Billede 29">
            <a:extLst>
              <a:ext uri="{FF2B5EF4-FFF2-40B4-BE49-F238E27FC236}">
                <a16:creationId xmlns:a16="http://schemas.microsoft.com/office/drawing/2014/main" id="{47F3C48D-3583-4FCE-998F-76C6EC937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25" y="2330801"/>
            <a:ext cx="708269" cy="591278"/>
          </a:xfrm>
          <a:prstGeom prst="rect">
            <a:avLst/>
          </a:prstGeom>
        </p:spPr>
      </p:pic>
      <p:pic>
        <p:nvPicPr>
          <p:cNvPr id="31" name="Billede 30">
            <a:extLst>
              <a:ext uri="{FF2B5EF4-FFF2-40B4-BE49-F238E27FC236}">
                <a16:creationId xmlns:a16="http://schemas.microsoft.com/office/drawing/2014/main" id="{4E402A08-67CF-4C49-B473-3EFD22B722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625" y="3048437"/>
            <a:ext cx="713338" cy="584986"/>
          </a:xfrm>
          <a:prstGeom prst="rect">
            <a:avLst/>
          </a:prstGeom>
        </p:spPr>
      </p:pic>
      <p:sp>
        <p:nvSpPr>
          <p:cNvPr id="32" name="Tekstfelt 31">
            <a:extLst>
              <a:ext uri="{FF2B5EF4-FFF2-40B4-BE49-F238E27FC236}">
                <a16:creationId xmlns:a16="http://schemas.microsoft.com/office/drawing/2014/main" id="{7C03879E-E8ED-4B61-BF45-5E2C768E1955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3908E1FF-8D52-47EF-8470-AA47A34ABD66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96884837-B01B-42C8-BDF8-37E1D106ECED}"/>
              </a:ext>
            </a:extLst>
          </p:cNvPr>
          <p:cNvSpPr/>
          <p:nvPr/>
        </p:nvSpPr>
        <p:spPr>
          <a:xfrm>
            <a:off x="4511271" y="991132"/>
            <a:ext cx="1220912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89440"/>
                </a:solidFill>
              </a:rPr>
              <a:t>INDFLYDELSE</a:t>
            </a:r>
            <a:endParaRPr lang="da-DK" sz="1201" dirty="0">
              <a:solidFill>
                <a:srgbClr val="E89440"/>
              </a:solidFill>
            </a:endParaRPr>
          </a:p>
        </p:txBody>
      </p:sp>
      <p:pic>
        <p:nvPicPr>
          <p:cNvPr id="35" name="Billede 34">
            <a:extLst>
              <a:ext uri="{FF2B5EF4-FFF2-40B4-BE49-F238E27FC236}">
                <a16:creationId xmlns:a16="http://schemas.microsoft.com/office/drawing/2014/main" id="{5B5A6155-CA14-4EC4-9252-272C97028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366" y="2334747"/>
            <a:ext cx="708269" cy="591278"/>
          </a:xfrm>
          <a:prstGeom prst="rect">
            <a:avLst/>
          </a:prstGeom>
        </p:spPr>
      </p:pic>
      <p:pic>
        <p:nvPicPr>
          <p:cNvPr id="36" name="Billede 35">
            <a:extLst>
              <a:ext uri="{FF2B5EF4-FFF2-40B4-BE49-F238E27FC236}">
                <a16:creationId xmlns:a16="http://schemas.microsoft.com/office/drawing/2014/main" id="{002616B4-FE06-4E77-8767-605C73B071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6365" y="3028527"/>
            <a:ext cx="713338" cy="584986"/>
          </a:xfrm>
          <a:prstGeom prst="rect">
            <a:avLst/>
          </a:prstGeom>
        </p:spPr>
      </p:pic>
      <p:sp>
        <p:nvSpPr>
          <p:cNvPr id="37" name="Tekstfelt 36">
            <a:extLst>
              <a:ext uri="{FF2B5EF4-FFF2-40B4-BE49-F238E27FC236}">
                <a16:creationId xmlns:a16="http://schemas.microsoft.com/office/drawing/2014/main" id="{6EB7217A-E2E2-4369-ABD0-CA59FEF35328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oplever, at vi arbejder med fleksibilitet på mit arbejde 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E17D7EA3-76B2-402F-8CD0-D58DB2F36E70}"/>
              </a:ext>
            </a:extLst>
          </p:cNvPr>
          <p:cNvSpPr txBox="1"/>
          <p:nvPr/>
        </p:nvSpPr>
        <p:spPr>
          <a:xfrm>
            <a:off x="4816327" y="251545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74CB6F6D-9399-4B0F-9CC1-24556CAC224E}"/>
              </a:ext>
            </a:extLst>
          </p:cNvPr>
          <p:cNvSpPr txBox="1"/>
          <p:nvPr/>
        </p:nvSpPr>
        <p:spPr>
          <a:xfrm>
            <a:off x="4816327" y="30285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40" name="Billede 39">
            <a:extLst>
              <a:ext uri="{FF2B5EF4-FFF2-40B4-BE49-F238E27FC236}">
                <a16:creationId xmlns:a16="http://schemas.microsoft.com/office/drawing/2014/main" id="{1F6F4062-929F-46A1-902F-EE2F597750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7868" y="4005655"/>
            <a:ext cx="966907" cy="491417"/>
          </a:xfrm>
          <a:prstGeom prst="rect">
            <a:avLst/>
          </a:prstGeom>
        </p:spPr>
      </p:pic>
      <p:pic>
        <p:nvPicPr>
          <p:cNvPr id="41" name="Billede 40">
            <a:extLst>
              <a:ext uri="{FF2B5EF4-FFF2-40B4-BE49-F238E27FC236}">
                <a16:creationId xmlns:a16="http://schemas.microsoft.com/office/drawing/2014/main" id="{CC4AAAE1-FD29-4CE1-AA59-54FB4381A1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3433" y="4055869"/>
            <a:ext cx="966907" cy="491417"/>
          </a:xfrm>
          <a:prstGeom prst="rect">
            <a:avLst/>
          </a:prstGeom>
        </p:spPr>
      </p:pic>
      <p:sp>
        <p:nvSpPr>
          <p:cNvPr id="42" name="Tekstfelt 41">
            <a:extLst>
              <a:ext uri="{FF2B5EF4-FFF2-40B4-BE49-F238E27FC236}">
                <a16:creationId xmlns:a16="http://schemas.microsoft.com/office/drawing/2014/main" id="{8E08F195-2203-4664-9F16-0969E504CF8C}"/>
              </a:ext>
            </a:extLst>
          </p:cNvPr>
          <p:cNvSpPr txBox="1"/>
          <p:nvPr/>
        </p:nvSpPr>
        <p:spPr>
          <a:xfrm>
            <a:off x="1267963" y="4059440"/>
            <a:ext cx="6633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E1331C64-B449-473B-9491-6C3FDA4BA725}"/>
              </a:ext>
            </a:extLst>
          </p:cNvPr>
          <p:cNvSpPr txBox="1"/>
          <p:nvPr/>
        </p:nvSpPr>
        <p:spPr>
          <a:xfrm>
            <a:off x="4750046" y="4116720"/>
            <a:ext cx="6633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C8086C8B-B42B-4FE5-AEDF-14D48C586139}"/>
              </a:ext>
            </a:extLst>
          </p:cNvPr>
          <p:cNvSpPr txBox="1"/>
          <p:nvPr/>
        </p:nvSpPr>
        <p:spPr>
          <a:xfrm>
            <a:off x="1661876" y="4158541"/>
            <a:ext cx="269436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C2D2AA03-E107-49C6-9BCB-270345414F37}"/>
              </a:ext>
            </a:extLst>
          </p:cNvPr>
          <p:cNvSpPr txBox="1"/>
          <p:nvPr/>
        </p:nvSpPr>
        <p:spPr>
          <a:xfrm>
            <a:off x="5142946" y="4209149"/>
            <a:ext cx="269436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84F3502-8163-4343-B4CF-7E57311DDB6B}"/>
              </a:ext>
            </a:extLst>
          </p:cNvPr>
          <p:cNvSpPr txBox="1"/>
          <p:nvPr/>
        </p:nvSpPr>
        <p:spPr>
          <a:xfrm>
            <a:off x="1817582" y="4203063"/>
            <a:ext cx="388296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9CF36EEF-6C5D-4BE9-B478-2CFBD01D1388}"/>
              </a:ext>
            </a:extLst>
          </p:cNvPr>
          <p:cNvSpPr txBox="1"/>
          <p:nvPr/>
        </p:nvSpPr>
        <p:spPr>
          <a:xfrm>
            <a:off x="5312044" y="4244298"/>
            <a:ext cx="388296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362942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156</Words>
  <Application>Microsoft Office PowerPoint</Application>
  <PresentationFormat>A4-papir (210 x 297 mm)</PresentationFormat>
  <Paragraphs>38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333</cp:revision>
  <cp:lastPrinted>2024-08-14T10:20:37Z</cp:lastPrinted>
  <dcterms:created xsi:type="dcterms:W3CDTF">2022-06-07T12:11:15Z</dcterms:created>
  <dcterms:modified xsi:type="dcterms:W3CDTF">2024-09-03T09:20:24Z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