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8" r:id="rId4"/>
    <p:sldId id="269" r:id="rId5"/>
    <p:sldId id="270" r:id="rId6"/>
    <p:sldId id="265" r:id="rId7"/>
    <p:sldId id="267" r:id="rId8"/>
  </p:sldIdLst>
  <p:sldSz cx="10688638" cy="7562850"/>
  <p:notesSz cx="6797675" cy="9926638"/>
  <p:defaultTextStyle>
    <a:defPPr>
      <a:defRPr lang="da-DK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0000"/>
    <a:srgbClr val="9900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146" y="78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F0F14-C21D-D74B-944B-18FFC847476D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AE4B5-0803-694C-80B9-08920A1E1C9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2741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63887-970A-CA49-8F76-B2779C57D96F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C22BC-5C7D-2C4E-B4D4-A4F52AE053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8034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22BC-5C7D-2C4E-B4D4-A4F52AE0534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573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FK-1K5US_PowerPoint33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5510" y="143882"/>
            <a:ext cx="1638300" cy="5080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46255" y="6542093"/>
            <a:ext cx="3543300" cy="152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16D9-F137-C646-B93A-980D6DB552E3}" type="datetime1">
              <a:rPr lang="da-DK" smtClean="0"/>
              <a:t>27-02-2024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782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FK-1K5US_PowerPointP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5510" y="143882"/>
            <a:ext cx="1638300" cy="50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anchor="ctr" anchorCtr="0"/>
          <a:lstStyle>
            <a:lvl1pPr algn="l">
              <a:defRPr sz="900">
                <a:latin typeface=""/>
              </a:defRPr>
            </a:lvl1pPr>
          </a:lstStyle>
          <a:p>
            <a:fld id="{3E094DB6-DB75-354B-806D-D37E0909CAD9}" type="datetime1">
              <a:rPr lang="da-DK" smtClean="0"/>
              <a:pPr/>
              <a:t>27-02-2024</a:t>
            </a:fld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91705" y="6222892"/>
            <a:ext cx="4508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8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FK-1K5US_PowerPointPIC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5510" y="143882"/>
            <a:ext cx="1638300" cy="50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anchor="ctr" anchorCtr="0"/>
          <a:lstStyle>
            <a:lvl1pPr algn="l">
              <a:defRPr sz="900">
                <a:latin typeface=""/>
              </a:defRPr>
            </a:lvl1pPr>
          </a:lstStyle>
          <a:p>
            <a:fld id="{3E094DB6-DB75-354B-806D-D37E0909CAD9}" type="datetime1">
              <a:rPr lang="da-DK" smtClean="0"/>
              <a:pPr/>
              <a:t>27-02-2024</a:t>
            </a:fld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91705" y="6222892"/>
            <a:ext cx="4508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1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FK-1K5US_PowerPoint33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5510" y="143882"/>
            <a:ext cx="1638300" cy="50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anchor="ctr" anchorCtr="0"/>
          <a:lstStyle>
            <a:lvl1pPr algn="l">
              <a:defRPr sz="900">
                <a:latin typeface=""/>
              </a:defRPr>
            </a:lvl1pPr>
          </a:lstStyle>
          <a:p>
            <a:fld id="{3E094DB6-DB75-354B-806D-D37E0909CAD9}" type="datetime1">
              <a:rPr lang="da-DK" smtClean="0"/>
              <a:pPr/>
              <a:t>27-02-2024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3300" y="2489200"/>
            <a:ext cx="86741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1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1309" y="0"/>
            <a:ext cx="10843005" cy="7681088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anchor="ctr" anchorCtr="0"/>
          <a:lstStyle>
            <a:lvl1pPr algn="l">
              <a:defRPr sz="900">
                <a:latin typeface=""/>
              </a:defRPr>
            </a:lvl1pPr>
          </a:lstStyle>
          <a:p>
            <a:fld id="{3E094DB6-DB75-354B-806D-D37E0909CAD9}" type="datetime1">
              <a:rPr lang="da-DK" smtClean="0"/>
              <a:pPr/>
              <a:t>27-02-2024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580" y="2298700"/>
            <a:ext cx="10688638" cy="295570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35510" y="143882"/>
            <a:ext cx="16383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"/>
              </a:defRPr>
            </a:lvl1pPr>
          </a:lstStyle>
          <a:p>
            <a:fld id="{7D10455B-07FC-6845-A3B2-A001D02FE7E7}" type="datetime1">
              <a:rPr lang="da-DK" smtClean="0"/>
              <a:pPr/>
              <a:t>27-02-2024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224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/>
  <p:txStyles>
    <p:titleStyle>
      <a:lvl1pPr algn="l" defTabSz="521437" rtl="0" eaLnBrk="1" latinLnBrk="0" hangingPunct="1">
        <a:spcBef>
          <a:spcPct val="0"/>
        </a:spcBef>
        <a:buNone/>
        <a:defRPr sz="5000" b="0" i="0" kern="1200">
          <a:solidFill>
            <a:schemeClr val="tx1"/>
          </a:solidFill>
          <a:latin typeface="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b="0" i="0" kern="1200">
          <a:solidFill>
            <a:schemeClr val="tx1"/>
          </a:solidFill>
          <a:latin typeface="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b="0" i="0" kern="1200">
          <a:solidFill>
            <a:schemeClr val="tx1"/>
          </a:solidFill>
          <a:latin typeface="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b="0" i="0" kern="1200">
          <a:solidFill>
            <a:schemeClr val="tx1"/>
          </a:solidFill>
          <a:latin typeface="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b="0" i="0" kern="1200">
          <a:solidFill>
            <a:schemeClr val="tx1"/>
          </a:solidFill>
          <a:latin typeface="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b="0" i="0" kern="1200">
          <a:solidFill>
            <a:schemeClr val="tx1"/>
          </a:solidFill>
          <a:latin typeface="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D0FE-0B6D-0B42-A3E3-9B3F2855FE32}" type="datetime1">
              <a:rPr lang="da-DK" sz="900" smtClean="0"/>
              <a:t>27-02-2024</a:t>
            </a:fld>
            <a:endParaRPr lang="da-DK" sz="900" dirty="0"/>
          </a:p>
        </p:txBody>
      </p:sp>
      <p:sp>
        <p:nvSpPr>
          <p:cNvPr id="5" name="Tekstfelt 4"/>
          <p:cNvSpPr txBox="1"/>
          <p:nvPr/>
        </p:nvSpPr>
        <p:spPr>
          <a:xfrm>
            <a:off x="1279299" y="2910660"/>
            <a:ext cx="8287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b="1" dirty="0"/>
              <a:t>Medarbejderklubben</a:t>
            </a:r>
            <a:br>
              <a:rPr lang="da-DK" sz="4000" dirty="0"/>
            </a:br>
            <a:r>
              <a:rPr lang="da-DK" sz="3600" dirty="0"/>
              <a:t>Økonomi og arrangementer 2023</a:t>
            </a:r>
            <a:endParaRPr lang="da-DK" sz="3600" dirty="0">
              <a:latin typeface="Verdana"/>
              <a:cs typeface="Verdan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419" y="2725567"/>
            <a:ext cx="1847514" cy="184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66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86"/>
          <a:stretch/>
        </p:blipFill>
        <p:spPr>
          <a:xfrm>
            <a:off x="187530" y="55135"/>
            <a:ext cx="10309259" cy="74331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9980" y="909224"/>
            <a:ext cx="2875002" cy="1122522"/>
          </a:xfrm>
        </p:spPr>
        <p:txBody>
          <a:bodyPr>
            <a:normAutofit/>
          </a:bodyPr>
          <a:lstStyle/>
          <a:p>
            <a:r>
              <a:rPr lang="da-DK" sz="2400" b="1" dirty="0">
                <a:solidFill>
                  <a:schemeClr val="bg1"/>
                </a:solidFill>
              </a:rPr>
              <a:t>Regnskab  2023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79470" y="1902876"/>
            <a:ext cx="6075806" cy="4389543"/>
          </a:xfrm>
        </p:spPr>
        <p:txBody>
          <a:bodyPr>
            <a:normAutofit/>
          </a:bodyPr>
          <a:lstStyle/>
          <a:p>
            <a:pPr algn="l"/>
            <a:endParaRPr lang="da-DK" sz="1600" b="1" dirty="0">
              <a:solidFill>
                <a:schemeClr val="bg1"/>
              </a:solidFill>
            </a:endParaRPr>
          </a:p>
          <a:p>
            <a:pPr algn="l"/>
            <a:r>
              <a:rPr lang="da-DK" sz="1600" b="1" dirty="0">
                <a:solidFill>
                  <a:schemeClr val="bg1"/>
                </a:solidFill>
              </a:rPr>
              <a:t>Byrådets bidrag				kr.  272.000,-</a:t>
            </a:r>
          </a:p>
          <a:p>
            <a:pPr algn="l"/>
            <a:endParaRPr lang="da-DK" sz="1600" b="1" dirty="0">
              <a:solidFill>
                <a:schemeClr val="bg1"/>
              </a:solidFill>
            </a:endParaRPr>
          </a:p>
          <a:p>
            <a:pPr algn="l"/>
            <a:r>
              <a:rPr lang="da-DK" sz="1600" b="1" dirty="0" err="1">
                <a:solidFill>
                  <a:schemeClr val="bg1"/>
                </a:solidFill>
              </a:rPr>
              <a:t>Come</a:t>
            </a:r>
            <a:r>
              <a:rPr lang="da-DK" sz="1600" b="1" dirty="0">
                <a:solidFill>
                  <a:schemeClr val="bg1"/>
                </a:solidFill>
              </a:rPr>
              <a:t> </a:t>
            </a:r>
            <a:r>
              <a:rPr lang="da-DK" sz="1600" b="1" dirty="0" err="1">
                <a:solidFill>
                  <a:schemeClr val="bg1"/>
                </a:solidFill>
              </a:rPr>
              <a:t>Together</a:t>
            </a:r>
            <a:r>
              <a:rPr lang="da-DK" sz="1600" b="1" dirty="0">
                <a:solidFill>
                  <a:schemeClr val="bg1"/>
                </a:solidFill>
              </a:rPr>
              <a:t>				kr. - 100.000,- </a:t>
            </a:r>
          </a:p>
          <a:p>
            <a:pPr algn="l"/>
            <a:r>
              <a:rPr lang="da-DK" sz="1600" b="1" dirty="0">
                <a:solidFill>
                  <a:schemeClr val="bg1"/>
                </a:solidFill>
              </a:rPr>
              <a:t>	</a:t>
            </a:r>
          </a:p>
          <a:p>
            <a:pPr algn="l"/>
            <a:endParaRPr lang="da-DK" sz="1600" b="1" dirty="0">
              <a:solidFill>
                <a:schemeClr val="bg1"/>
              </a:solidFill>
            </a:endParaRPr>
          </a:p>
          <a:p>
            <a:pPr algn="l"/>
            <a:r>
              <a:rPr lang="da-DK" sz="1600" b="1" dirty="0">
                <a:solidFill>
                  <a:schemeClr val="bg1"/>
                </a:solidFill>
              </a:rPr>
              <a:t>Indtægter					kr.  193.706,- </a:t>
            </a:r>
          </a:p>
          <a:p>
            <a:pPr algn="l"/>
            <a:endParaRPr lang="da-DK" sz="1600" b="1" dirty="0">
              <a:solidFill>
                <a:schemeClr val="bg1"/>
              </a:solidFill>
            </a:endParaRPr>
          </a:p>
          <a:p>
            <a:pPr algn="l"/>
            <a:r>
              <a:rPr lang="da-DK" sz="1600" b="1" dirty="0">
                <a:solidFill>
                  <a:schemeClr val="bg1"/>
                </a:solidFill>
              </a:rPr>
              <a:t>Udgifter					kr.  315.300,-</a:t>
            </a:r>
          </a:p>
          <a:p>
            <a:pPr algn="l"/>
            <a:endParaRPr lang="da-DK" sz="1600" b="1" dirty="0">
              <a:solidFill>
                <a:schemeClr val="bg1"/>
              </a:solidFill>
            </a:endParaRPr>
          </a:p>
          <a:p>
            <a:pPr algn="l"/>
            <a:r>
              <a:rPr lang="da-DK" sz="1600" b="1" dirty="0">
                <a:solidFill>
                  <a:schemeClr val="bg1"/>
                </a:solidFill>
              </a:rPr>
              <a:t>I alt forbrugt 				kr.  138.495,-</a:t>
            </a:r>
          </a:p>
          <a:p>
            <a:pPr algn="l"/>
            <a:endParaRPr lang="da-DK" sz="1600" b="1" dirty="0">
              <a:solidFill>
                <a:schemeClr val="bg1"/>
              </a:solidFill>
            </a:endParaRPr>
          </a:p>
          <a:p>
            <a:pPr algn="l"/>
            <a:r>
              <a:rPr lang="da-DK" sz="1600" b="1" dirty="0">
                <a:solidFill>
                  <a:schemeClr val="bg1"/>
                </a:solidFill>
              </a:rPr>
              <a:t>Mindre forbrug 				kr.    33.505,-</a:t>
            </a:r>
          </a:p>
          <a:p>
            <a:pPr algn="l"/>
            <a:endParaRPr lang="da-DK" sz="1000" b="1" dirty="0">
              <a:solidFill>
                <a:schemeClr val="bg1"/>
              </a:solidFill>
            </a:endParaRP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>
            <a:off x="689980" y="566042"/>
            <a:ext cx="8586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>
                <a:solidFill>
                  <a:schemeClr val="bg1"/>
                </a:solidFill>
              </a:rPr>
              <a:t>Regnskabet i </a:t>
            </a:r>
            <a:r>
              <a:rPr lang="da-DK" sz="4400" b="1" dirty="0" err="1">
                <a:solidFill>
                  <a:schemeClr val="bg1"/>
                </a:solidFill>
              </a:rPr>
              <a:t>ultra</a:t>
            </a:r>
            <a:r>
              <a:rPr lang="da-DK" sz="4400" b="1" dirty="0">
                <a:solidFill>
                  <a:schemeClr val="bg1"/>
                </a:solidFill>
              </a:rPr>
              <a:t> korte træk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841" y="220225"/>
            <a:ext cx="691634" cy="69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33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49" y="1038225"/>
            <a:ext cx="2875002" cy="1122522"/>
          </a:xfrm>
        </p:spPr>
        <p:txBody>
          <a:bodyPr>
            <a:normAutofit/>
          </a:bodyPr>
          <a:lstStyle/>
          <a:p>
            <a:r>
              <a:rPr lang="da-DK" sz="2400" b="1" dirty="0">
                <a:solidFill>
                  <a:schemeClr val="bg1"/>
                </a:solidFill>
              </a:rPr>
              <a:t>Regnskab  2022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CE74611D-4689-4CA7-B035-1761A8DCBA92}"/>
              </a:ext>
            </a:extLst>
          </p:cNvPr>
          <p:cNvSpPr txBox="1"/>
          <p:nvPr/>
        </p:nvSpPr>
        <p:spPr>
          <a:xfrm>
            <a:off x="164150" y="104282"/>
            <a:ext cx="85867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/>
              <a:t>Indtægter og udgifter 2023</a:t>
            </a:r>
            <a:br>
              <a:rPr lang="da-DK" sz="4400" dirty="0">
                <a:solidFill>
                  <a:schemeClr val="bg1"/>
                </a:solidFill>
              </a:rPr>
            </a:br>
            <a:endParaRPr lang="da-DK" sz="4400" i="1" dirty="0">
              <a:solidFill>
                <a:schemeClr val="bg1"/>
              </a:solidFill>
            </a:endParaRPr>
          </a:p>
          <a:p>
            <a:endParaRPr lang="da-DK" sz="4400" dirty="0">
              <a:solidFill>
                <a:schemeClr val="bg1"/>
              </a:solidFill>
            </a:endParaRPr>
          </a:p>
          <a:p>
            <a:endParaRPr lang="da-DK" sz="4400" dirty="0">
              <a:solidFill>
                <a:schemeClr val="bg1"/>
              </a:solidFill>
            </a:endParaRPr>
          </a:p>
        </p:txBody>
      </p:sp>
      <p:pic>
        <p:nvPicPr>
          <p:cNvPr id="3" name="Billede 1" descr="image002">
            <a:extLst>
              <a:ext uri="{FF2B5EF4-FFF2-40B4-BE49-F238E27FC236}">
                <a16:creationId xmlns:a16="http://schemas.microsoft.com/office/drawing/2014/main" id="{F14EE9A0-1EBF-48DC-98FD-91ADE7A16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6"/>
          <a:stretch/>
        </p:blipFill>
        <p:spPr bwMode="auto">
          <a:xfrm>
            <a:off x="164150" y="1152525"/>
            <a:ext cx="10265817" cy="620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172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49" y="1038225"/>
            <a:ext cx="2875002" cy="1122522"/>
          </a:xfrm>
        </p:spPr>
        <p:txBody>
          <a:bodyPr>
            <a:normAutofit/>
          </a:bodyPr>
          <a:lstStyle/>
          <a:p>
            <a:r>
              <a:rPr lang="da-DK" sz="2400" b="1" dirty="0">
                <a:solidFill>
                  <a:schemeClr val="bg1"/>
                </a:solidFill>
              </a:rPr>
              <a:t>Regnskab  2022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F839B85-1F24-4079-A8DB-0056C380F47C}"/>
              </a:ext>
            </a:extLst>
          </p:cNvPr>
          <p:cNvSpPr txBox="1"/>
          <p:nvPr/>
        </p:nvSpPr>
        <p:spPr>
          <a:xfrm>
            <a:off x="164150" y="104282"/>
            <a:ext cx="85867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/>
              <a:t>Indtægter og udgifter 2023 - fortsat</a:t>
            </a:r>
            <a:br>
              <a:rPr lang="da-DK" sz="4400" dirty="0">
                <a:solidFill>
                  <a:schemeClr val="bg1"/>
                </a:solidFill>
              </a:rPr>
            </a:br>
            <a:endParaRPr lang="da-DK" sz="4400" i="1" dirty="0">
              <a:solidFill>
                <a:schemeClr val="bg1"/>
              </a:solidFill>
            </a:endParaRPr>
          </a:p>
          <a:p>
            <a:endParaRPr lang="da-DK" sz="4400" dirty="0">
              <a:solidFill>
                <a:schemeClr val="bg1"/>
              </a:solidFill>
            </a:endParaRPr>
          </a:p>
          <a:p>
            <a:endParaRPr lang="da-DK" sz="4400" dirty="0">
              <a:solidFill>
                <a:schemeClr val="bg1"/>
              </a:solidFill>
            </a:endParaRPr>
          </a:p>
        </p:txBody>
      </p:sp>
      <p:pic>
        <p:nvPicPr>
          <p:cNvPr id="3" name="Billede 4" descr="image004">
            <a:extLst>
              <a:ext uri="{FF2B5EF4-FFF2-40B4-BE49-F238E27FC236}">
                <a16:creationId xmlns:a16="http://schemas.microsoft.com/office/drawing/2014/main" id="{986B0C11-124A-4577-BC54-933B97278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0"/>
          <a:stretch/>
        </p:blipFill>
        <p:spPr bwMode="auto">
          <a:xfrm>
            <a:off x="712176" y="848045"/>
            <a:ext cx="9654050" cy="649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87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49" y="1038225"/>
            <a:ext cx="2875002" cy="1122522"/>
          </a:xfrm>
        </p:spPr>
        <p:txBody>
          <a:bodyPr>
            <a:normAutofit/>
          </a:bodyPr>
          <a:lstStyle/>
          <a:p>
            <a:r>
              <a:rPr lang="da-DK" sz="2400" b="1" dirty="0">
                <a:solidFill>
                  <a:schemeClr val="bg1"/>
                </a:solidFill>
              </a:rPr>
              <a:t>Regnskab  2022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F839B85-1F24-4079-A8DB-0056C380F47C}"/>
              </a:ext>
            </a:extLst>
          </p:cNvPr>
          <p:cNvSpPr txBox="1"/>
          <p:nvPr/>
        </p:nvSpPr>
        <p:spPr>
          <a:xfrm>
            <a:off x="164150" y="104282"/>
            <a:ext cx="85867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/>
              <a:t>Indtægter og udgifter 2023 - fortsat</a:t>
            </a:r>
            <a:br>
              <a:rPr lang="da-DK" sz="4400" dirty="0">
                <a:solidFill>
                  <a:schemeClr val="bg1"/>
                </a:solidFill>
              </a:rPr>
            </a:br>
            <a:endParaRPr lang="da-DK" sz="4400" i="1" dirty="0">
              <a:solidFill>
                <a:schemeClr val="bg1"/>
              </a:solidFill>
            </a:endParaRPr>
          </a:p>
          <a:p>
            <a:endParaRPr lang="da-DK" sz="4400" dirty="0">
              <a:solidFill>
                <a:schemeClr val="bg1"/>
              </a:solidFill>
            </a:endParaRPr>
          </a:p>
          <a:p>
            <a:endParaRPr lang="da-DK" sz="4400" dirty="0">
              <a:solidFill>
                <a:schemeClr val="bg1"/>
              </a:solidFill>
            </a:endParaRPr>
          </a:p>
        </p:txBody>
      </p:sp>
      <p:pic>
        <p:nvPicPr>
          <p:cNvPr id="3074" name="Billede 5" descr="image007">
            <a:extLst>
              <a:ext uri="{FF2B5EF4-FFF2-40B4-BE49-F238E27FC236}">
                <a16:creationId xmlns:a16="http://schemas.microsoft.com/office/drawing/2014/main" id="{F8FAACBC-604A-4E7F-BB03-45B1050D7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7"/>
          <a:stretch/>
        </p:blipFill>
        <p:spPr bwMode="auto">
          <a:xfrm>
            <a:off x="848761" y="849843"/>
            <a:ext cx="9603545" cy="66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17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955418" y="37052"/>
            <a:ext cx="9085342" cy="1621111"/>
          </a:xfrm>
        </p:spPr>
        <p:txBody>
          <a:bodyPr>
            <a:normAutofit/>
          </a:bodyPr>
          <a:lstStyle/>
          <a:p>
            <a:r>
              <a:rPr lang="da-DK" sz="3200" b="1" dirty="0">
                <a:latin typeface="+mn-lt"/>
              </a:rPr>
              <a:t>Arrangementer i 2023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4DB6-DB75-354B-806D-D37E0909CAD9}" type="datetime1">
              <a:rPr lang="da-DK" smtClean="0"/>
              <a:pPr/>
              <a:t>27-02-2024</a:t>
            </a:fld>
            <a:endParaRPr lang="da-D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84" y="501791"/>
            <a:ext cx="691634" cy="69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DC52F560-6F71-4B6E-AE49-39DB4E6E3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7638"/>
              </p:ext>
            </p:extLst>
          </p:nvPr>
        </p:nvGraphicFramePr>
        <p:xfrm>
          <a:off x="1068476" y="1123086"/>
          <a:ext cx="6538057" cy="5739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940">
                  <a:extLst>
                    <a:ext uri="{9D8B030D-6E8A-4147-A177-3AD203B41FA5}">
                      <a16:colId xmlns:a16="http://schemas.microsoft.com/office/drawing/2014/main" val="2612513405"/>
                    </a:ext>
                  </a:extLst>
                </a:gridCol>
                <a:gridCol w="1234281">
                  <a:extLst>
                    <a:ext uri="{9D8B030D-6E8A-4147-A177-3AD203B41FA5}">
                      <a16:colId xmlns:a16="http://schemas.microsoft.com/office/drawing/2014/main" val="2181467953"/>
                    </a:ext>
                  </a:extLst>
                </a:gridCol>
                <a:gridCol w="1684430">
                  <a:extLst>
                    <a:ext uri="{9D8B030D-6E8A-4147-A177-3AD203B41FA5}">
                      <a16:colId xmlns:a16="http://schemas.microsoft.com/office/drawing/2014/main" val="599701985"/>
                    </a:ext>
                  </a:extLst>
                </a:gridCol>
                <a:gridCol w="1321406">
                  <a:extLst>
                    <a:ext uri="{9D8B030D-6E8A-4147-A177-3AD203B41FA5}">
                      <a16:colId xmlns:a16="http://schemas.microsoft.com/office/drawing/2014/main" val="4221793733"/>
                    </a:ext>
                  </a:extLst>
                </a:gridCol>
              </a:tblGrid>
              <a:tr h="2106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Arrangement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deltagere / billetter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Art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346427260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Bagsværd lakrids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Rundvisning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31 / 31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Du og jeg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413728641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Djøf med løgn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Comedy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50 / 50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Du og jeg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2724993529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Signe Molde 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Comedy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40 / 40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Du og jeg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776831837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Cirkus Arena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Cirkus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150 / 150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Familie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4084194818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Spisning og banko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Spisning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118 / 118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For medarbejdere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885402339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Humlebæk mikromejeri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Spisning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22 /23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Du og jeg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2100139654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Dorpha 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Koncert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29 / 30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Du og jeg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3611615566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Zoologisk Fuglepark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Rundvisning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35 / 35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Familie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3736190200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Ragnarok i Ulvedalene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Teater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150 / 150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Familie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3296702216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Græsted Revy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Spisning og revy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60 / 60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Du og jeg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3626673361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Øl festival Esrum Kloster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Smagning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40 /40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Du og jeg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81533081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Indiana Jones film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Biograf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100 / 100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Familie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3786875868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Kanalrundfart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Tur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93 / 100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Familie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943913925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Medicinsk Museion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Rundvisning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18 / 24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Du og jeg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4252008454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Falkonergården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Rundvisning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36 / 36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Familie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3421894389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KBH Oktoberfest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Spisning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14 / 30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Du og jeg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432223642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CPH lufthavn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Rundvisning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38 / 39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Du og jeg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210386743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Politigården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Rundvisning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19 / 19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Du og jeg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22294862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Østkyst Hustlers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Koncert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40 / 40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Du og jeg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2128531435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Vinsmagning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Smagning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20 / 29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Du og jeg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85263334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Alex Vargas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Koncert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60 / 61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Du og jeg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241221422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Man skulle nok have været der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Teater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28 /30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Du og jeg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58753913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Lübeck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Tur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56 / 56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Du og jeg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2065983937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Et juleeventyr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Teater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150 / 150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Familie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374852224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Marie Carmen Koppel 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200" u="none" strike="noStrike">
                          <a:effectLst/>
                        </a:rPr>
                        <a:t>Koncert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sz="1200" u="none" strike="noStrike">
                          <a:effectLst/>
                        </a:rPr>
                        <a:t>40 / 40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Du og jeg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463570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82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tionalbanken vil fremlægge nye initiativer for kontanter — FinansWatch">
            <a:extLst>
              <a:ext uri="{FF2B5EF4-FFF2-40B4-BE49-F238E27FC236}">
                <a16:creationId xmlns:a16="http://schemas.microsoft.com/office/drawing/2014/main" id="{0F59D9B2-E966-4ACB-858D-8E27FB6A9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-29859" r="-1981" b="29859"/>
          <a:stretch/>
        </p:blipFill>
        <p:spPr bwMode="auto">
          <a:xfrm>
            <a:off x="211754" y="1550987"/>
            <a:ext cx="10476884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211753" y="988868"/>
            <a:ext cx="10265129" cy="2642199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Undertitel 2"/>
          <p:cNvSpPr txBox="1">
            <a:spLocks/>
          </p:cNvSpPr>
          <p:nvPr/>
        </p:nvSpPr>
        <p:spPr>
          <a:xfrm>
            <a:off x="334542" y="1351595"/>
            <a:ext cx="7321009" cy="2916213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b="0" i="0" kern="12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b="0" i="0" kern="12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b="0" i="0" kern="12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1400" b="1" dirty="0">
              <a:solidFill>
                <a:schemeClr val="tx1"/>
              </a:solidFill>
            </a:endParaRPr>
          </a:p>
          <a:p>
            <a:pPr algn="l"/>
            <a:r>
              <a:rPr lang="da-DK" sz="1800" b="1" dirty="0">
                <a:solidFill>
                  <a:schemeClr val="bg1"/>
                </a:solidFill>
              </a:rPr>
              <a:t>Byrådets bidrag					kr.  294.000,-</a:t>
            </a:r>
          </a:p>
          <a:p>
            <a:pPr algn="l"/>
            <a:r>
              <a:rPr lang="da-DK" sz="1800" b="1" dirty="0">
                <a:solidFill>
                  <a:schemeClr val="bg1"/>
                </a:solidFill>
              </a:rPr>
              <a:t>	</a:t>
            </a:r>
          </a:p>
          <a:p>
            <a:pPr algn="l"/>
            <a:r>
              <a:rPr lang="da-DK" sz="1800" b="1" dirty="0">
                <a:solidFill>
                  <a:schemeClr val="bg1"/>
                </a:solidFill>
              </a:rPr>
              <a:t>Tilskud til medarbejderfest 2026		kr. 150.000,-</a:t>
            </a:r>
          </a:p>
          <a:p>
            <a:pPr algn="l"/>
            <a:endParaRPr lang="da-DK" sz="1800" b="1" dirty="0">
              <a:solidFill>
                <a:schemeClr val="bg1"/>
              </a:solidFill>
            </a:endParaRPr>
          </a:p>
          <a:p>
            <a:pPr algn="l"/>
            <a:r>
              <a:rPr lang="da-DK" sz="1800" b="1" dirty="0">
                <a:solidFill>
                  <a:schemeClr val="bg1"/>
                </a:solidFill>
              </a:rPr>
              <a:t>Til rådighed						kr.  144.000,-  </a:t>
            </a: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>
            <a:off x="420649" y="-3103636"/>
            <a:ext cx="8586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/>
              <a:t>Økonomien 2021 og 2022</a:t>
            </a:r>
            <a:endParaRPr lang="da-DK" sz="4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518" y="-3449453"/>
            <a:ext cx="691634" cy="69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felt 10"/>
          <p:cNvSpPr txBox="1"/>
          <p:nvPr/>
        </p:nvSpPr>
        <p:spPr>
          <a:xfrm>
            <a:off x="211754" y="220379"/>
            <a:ext cx="85867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/>
              <a:t>Økonomien 2024</a:t>
            </a:r>
            <a:br>
              <a:rPr lang="da-DK" sz="4400" dirty="0">
                <a:solidFill>
                  <a:schemeClr val="bg1"/>
                </a:solidFill>
              </a:rPr>
            </a:br>
            <a:endParaRPr lang="da-DK" sz="4400" i="1" dirty="0">
              <a:solidFill>
                <a:schemeClr val="bg1"/>
              </a:solidFill>
            </a:endParaRPr>
          </a:p>
          <a:p>
            <a:endParaRPr lang="da-DK" sz="4400" dirty="0">
              <a:solidFill>
                <a:schemeClr val="bg1"/>
              </a:solidFill>
            </a:endParaRPr>
          </a:p>
          <a:p>
            <a:r>
              <a:rPr lang="da-DK" sz="4400" dirty="0">
                <a:solidFill>
                  <a:schemeClr val="bg1"/>
                </a:solidFill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19485330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1269</TotalTime>
  <Words>371</Words>
  <Application>Microsoft Office PowerPoint</Application>
  <PresentationFormat>Brugerdefineret</PresentationFormat>
  <Paragraphs>149</Paragraphs>
  <Slides>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blank</vt:lpstr>
      <vt:lpstr>PowerPoint-præsentation</vt:lpstr>
      <vt:lpstr>Regnskab  2023</vt:lpstr>
      <vt:lpstr>Regnskab  2022</vt:lpstr>
      <vt:lpstr>Regnskab  2022</vt:lpstr>
      <vt:lpstr>Regnskab  2022</vt:lpstr>
      <vt:lpstr>Arrangementer i 2023</vt:lpstr>
      <vt:lpstr>PowerPoint-præsentation</vt:lpstr>
    </vt:vector>
  </TitlesOfParts>
  <Company>Fredensborg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Mia Hegnslund</dc:creator>
  <cp:lastModifiedBy>Mia Hegnslund</cp:lastModifiedBy>
  <cp:revision>65</cp:revision>
  <cp:lastPrinted>2018-04-04T08:07:40Z</cp:lastPrinted>
  <dcterms:created xsi:type="dcterms:W3CDTF">2017-05-01T09:31:41Z</dcterms:created>
  <dcterms:modified xsi:type="dcterms:W3CDTF">2024-02-27T07:17:26Z</dcterms:modified>
</cp:coreProperties>
</file>