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356" r:id="rId2"/>
    <p:sldId id="359" r:id="rId3"/>
    <p:sldId id="360" r:id="rId4"/>
    <p:sldId id="357" r:id="rId5"/>
    <p:sldId id="358" r:id="rId6"/>
    <p:sldId id="361" r:id="rId7"/>
    <p:sldId id="362" r:id="rId8"/>
    <p:sldId id="363" r:id="rId9"/>
    <p:sldId id="364" r:id="rId10"/>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8EE"/>
    <a:srgbClr val="8FBC8F"/>
    <a:srgbClr val="76B64A"/>
    <a:srgbClr val="7CA800"/>
    <a:srgbClr val="88B800"/>
    <a:srgbClr val="808000"/>
    <a:srgbClr val="669900"/>
    <a:srgbClr val="89C064"/>
    <a:srgbClr val="3B8D3B"/>
    <a:srgbClr val="3F97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5736" autoAdjust="0"/>
  </p:normalViewPr>
  <p:slideViewPr>
    <p:cSldViewPr snapToGrid="0">
      <p:cViewPr>
        <p:scale>
          <a:sx n="40" d="100"/>
          <a:sy n="40" d="100"/>
        </p:scale>
        <p:origin x="2340" y="17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2945659" cy="498056"/>
          </a:xfrm>
          <a:prstGeom prst="rect">
            <a:avLst/>
          </a:prstGeom>
        </p:spPr>
        <p:txBody>
          <a:bodyPr vert="horz" lIns="91433" tIns="45717" rIns="91433" bIns="45717" rtlCol="0"/>
          <a:lstStyle>
            <a:lvl1pPr algn="l">
              <a:defRPr sz="1200"/>
            </a:lvl1pPr>
          </a:lstStyle>
          <a:p>
            <a:endParaRPr lang="da-DK"/>
          </a:p>
        </p:txBody>
      </p:sp>
      <p:sp>
        <p:nvSpPr>
          <p:cNvPr id="3" name="Pladsholder til dato 2"/>
          <p:cNvSpPr>
            <a:spLocks noGrp="1"/>
          </p:cNvSpPr>
          <p:nvPr>
            <p:ph type="dt" idx="1"/>
          </p:nvPr>
        </p:nvSpPr>
        <p:spPr>
          <a:xfrm>
            <a:off x="3850444" y="0"/>
            <a:ext cx="2945659" cy="498056"/>
          </a:xfrm>
          <a:prstGeom prst="rect">
            <a:avLst/>
          </a:prstGeom>
        </p:spPr>
        <p:txBody>
          <a:bodyPr vert="horz" lIns="91433" tIns="45717" rIns="91433" bIns="45717" rtlCol="0"/>
          <a:lstStyle>
            <a:lvl1pPr algn="r">
              <a:defRPr sz="1200"/>
            </a:lvl1pPr>
          </a:lstStyle>
          <a:p>
            <a:fld id="{CFA5D53C-713C-41B2-A438-CA79597FA76D}" type="datetimeFigureOut">
              <a:rPr lang="da-DK" smtClean="0"/>
              <a:t>12-09-2024</a:t>
            </a:fld>
            <a:endParaRPr lang="da-DK"/>
          </a:p>
        </p:txBody>
      </p:sp>
      <p:sp>
        <p:nvSpPr>
          <p:cNvPr id="4" name="Pladsholder til slidebillede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33" tIns="45717" rIns="91433" bIns="45717" rtlCol="0" anchor="ctr"/>
          <a:lstStyle/>
          <a:p>
            <a:endParaRPr lang="da-DK"/>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33" tIns="45717" rIns="91433" bIns="45717" rtlCol="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1" y="9428584"/>
            <a:ext cx="2945659" cy="498055"/>
          </a:xfrm>
          <a:prstGeom prst="rect">
            <a:avLst/>
          </a:prstGeom>
        </p:spPr>
        <p:txBody>
          <a:bodyPr vert="horz" lIns="91433" tIns="45717" rIns="91433" bIns="45717"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4" y="9428584"/>
            <a:ext cx="2945659" cy="498055"/>
          </a:xfrm>
          <a:prstGeom prst="rect">
            <a:avLst/>
          </a:prstGeom>
        </p:spPr>
        <p:txBody>
          <a:bodyPr vert="horz" lIns="91433" tIns="45717" rIns="91433" bIns="45717" rtlCol="0" anchor="b"/>
          <a:lstStyle>
            <a:lvl1pPr algn="r">
              <a:defRPr sz="1200"/>
            </a:lvl1pPr>
          </a:lstStyle>
          <a:p>
            <a:fld id="{A643027A-BD5B-49BB-8FE1-11BC4F0CEE47}" type="slidenum">
              <a:rPr lang="da-DK" smtClean="0"/>
              <a:t>‹nr.›</a:t>
            </a:fld>
            <a:endParaRPr lang="da-DK"/>
          </a:p>
        </p:txBody>
      </p:sp>
    </p:spTree>
    <p:extLst>
      <p:ext uri="{BB962C8B-B14F-4D97-AF65-F5344CB8AC3E}">
        <p14:creationId xmlns:p14="http://schemas.microsoft.com/office/powerpoint/2010/main" val="535759754"/>
      </p:ext>
    </p:extLst>
  </p:cSld>
  <p:clrMap bg1="lt1" tx1="dk1" bg2="lt2" tx2="dk2" accent1="accent1" accent2="accent2" accent3="accent3" accent4="accent4" accent5="accent5" accent6="accent6" hlink="hlink" folHlink="folHlink"/>
  <p:notesStyle>
    <a:lvl1pPr marL="0" algn="l" defTabSz="719176" rtl="0" eaLnBrk="1" latinLnBrk="0" hangingPunct="1">
      <a:defRPr sz="944" kern="1200">
        <a:solidFill>
          <a:schemeClr val="tx1"/>
        </a:solidFill>
        <a:latin typeface="+mn-lt"/>
        <a:ea typeface="+mn-ea"/>
        <a:cs typeface="+mn-cs"/>
      </a:defRPr>
    </a:lvl1pPr>
    <a:lvl2pPr marL="359588" algn="l" defTabSz="719176" rtl="0" eaLnBrk="1" latinLnBrk="0" hangingPunct="1">
      <a:defRPr sz="944" kern="1200">
        <a:solidFill>
          <a:schemeClr val="tx1"/>
        </a:solidFill>
        <a:latin typeface="+mn-lt"/>
        <a:ea typeface="+mn-ea"/>
        <a:cs typeface="+mn-cs"/>
      </a:defRPr>
    </a:lvl2pPr>
    <a:lvl3pPr marL="719176" algn="l" defTabSz="719176" rtl="0" eaLnBrk="1" latinLnBrk="0" hangingPunct="1">
      <a:defRPr sz="944" kern="1200">
        <a:solidFill>
          <a:schemeClr val="tx1"/>
        </a:solidFill>
        <a:latin typeface="+mn-lt"/>
        <a:ea typeface="+mn-ea"/>
        <a:cs typeface="+mn-cs"/>
      </a:defRPr>
    </a:lvl3pPr>
    <a:lvl4pPr marL="1078763" algn="l" defTabSz="719176" rtl="0" eaLnBrk="1" latinLnBrk="0" hangingPunct="1">
      <a:defRPr sz="944" kern="1200">
        <a:solidFill>
          <a:schemeClr val="tx1"/>
        </a:solidFill>
        <a:latin typeface="+mn-lt"/>
        <a:ea typeface="+mn-ea"/>
        <a:cs typeface="+mn-cs"/>
      </a:defRPr>
    </a:lvl4pPr>
    <a:lvl5pPr marL="1438351" algn="l" defTabSz="719176" rtl="0" eaLnBrk="1" latinLnBrk="0" hangingPunct="1">
      <a:defRPr sz="944" kern="1200">
        <a:solidFill>
          <a:schemeClr val="tx1"/>
        </a:solidFill>
        <a:latin typeface="+mn-lt"/>
        <a:ea typeface="+mn-ea"/>
        <a:cs typeface="+mn-cs"/>
      </a:defRPr>
    </a:lvl5pPr>
    <a:lvl6pPr marL="1797939" algn="l" defTabSz="719176" rtl="0" eaLnBrk="1" latinLnBrk="0" hangingPunct="1">
      <a:defRPr sz="944" kern="1200">
        <a:solidFill>
          <a:schemeClr val="tx1"/>
        </a:solidFill>
        <a:latin typeface="+mn-lt"/>
        <a:ea typeface="+mn-ea"/>
        <a:cs typeface="+mn-cs"/>
      </a:defRPr>
    </a:lvl6pPr>
    <a:lvl7pPr marL="2157527" algn="l" defTabSz="719176" rtl="0" eaLnBrk="1" latinLnBrk="0" hangingPunct="1">
      <a:defRPr sz="944" kern="1200">
        <a:solidFill>
          <a:schemeClr val="tx1"/>
        </a:solidFill>
        <a:latin typeface="+mn-lt"/>
        <a:ea typeface="+mn-ea"/>
        <a:cs typeface="+mn-cs"/>
      </a:defRPr>
    </a:lvl7pPr>
    <a:lvl8pPr marL="2517115" algn="l" defTabSz="719176" rtl="0" eaLnBrk="1" latinLnBrk="0" hangingPunct="1">
      <a:defRPr sz="944" kern="1200">
        <a:solidFill>
          <a:schemeClr val="tx1"/>
        </a:solidFill>
        <a:latin typeface="+mn-lt"/>
        <a:ea typeface="+mn-ea"/>
        <a:cs typeface="+mn-cs"/>
      </a:defRPr>
    </a:lvl8pPr>
    <a:lvl9pPr marL="2876702" algn="l" defTabSz="719176" rtl="0" eaLnBrk="1" latinLnBrk="0" hangingPunct="1">
      <a:defRPr sz="94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2239963" y="1241425"/>
            <a:ext cx="2317750" cy="3349625"/>
          </a:xfrm>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A643027A-BD5B-49BB-8FE1-11BC4F0CEE47}" type="slidenum">
              <a:rPr lang="da-DK" smtClean="0"/>
              <a:t>1</a:t>
            </a:fld>
            <a:endParaRPr lang="da-DK"/>
          </a:p>
        </p:txBody>
      </p:sp>
    </p:spTree>
    <p:extLst>
      <p:ext uri="{BB962C8B-B14F-4D97-AF65-F5344CB8AC3E}">
        <p14:creationId xmlns:p14="http://schemas.microsoft.com/office/powerpoint/2010/main" val="2585779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2239963" y="1241425"/>
            <a:ext cx="2317750" cy="3349625"/>
          </a:xfrm>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A643027A-BD5B-49BB-8FE1-11BC4F0CEE47}" type="slidenum">
              <a:rPr lang="da-DK" smtClean="0"/>
              <a:t>2</a:t>
            </a:fld>
            <a:endParaRPr lang="da-DK"/>
          </a:p>
        </p:txBody>
      </p:sp>
    </p:spTree>
    <p:extLst>
      <p:ext uri="{BB962C8B-B14F-4D97-AF65-F5344CB8AC3E}">
        <p14:creationId xmlns:p14="http://schemas.microsoft.com/office/powerpoint/2010/main" val="2417270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2239963" y="1241425"/>
            <a:ext cx="2317750" cy="3349625"/>
          </a:xfrm>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A643027A-BD5B-49BB-8FE1-11BC4F0CEE47}" type="slidenum">
              <a:rPr lang="da-DK" smtClean="0"/>
              <a:t>3</a:t>
            </a:fld>
            <a:endParaRPr lang="da-DK"/>
          </a:p>
        </p:txBody>
      </p:sp>
    </p:spTree>
    <p:extLst>
      <p:ext uri="{BB962C8B-B14F-4D97-AF65-F5344CB8AC3E}">
        <p14:creationId xmlns:p14="http://schemas.microsoft.com/office/powerpoint/2010/main" val="2277258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2239963" y="1241425"/>
            <a:ext cx="2317750" cy="3349625"/>
          </a:xfrm>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A643027A-BD5B-49BB-8FE1-11BC4F0CEE47}" type="slidenum">
              <a:rPr lang="da-DK" smtClean="0"/>
              <a:t>4</a:t>
            </a:fld>
            <a:endParaRPr lang="da-DK"/>
          </a:p>
        </p:txBody>
      </p:sp>
    </p:spTree>
    <p:extLst>
      <p:ext uri="{BB962C8B-B14F-4D97-AF65-F5344CB8AC3E}">
        <p14:creationId xmlns:p14="http://schemas.microsoft.com/office/powerpoint/2010/main" val="2243984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2239963" y="1241425"/>
            <a:ext cx="2317750" cy="3349625"/>
          </a:xfrm>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A643027A-BD5B-49BB-8FE1-11BC4F0CEE47}" type="slidenum">
              <a:rPr lang="da-DK" smtClean="0"/>
              <a:t>5</a:t>
            </a:fld>
            <a:endParaRPr lang="da-DK"/>
          </a:p>
        </p:txBody>
      </p:sp>
    </p:spTree>
    <p:extLst>
      <p:ext uri="{BB962C8B-B14F-4D97-AF65-F5344CB8AC3E}">
        <p14:creationId xmlns:p14="http://schemas.microsoft.com/office/powerpoint/2010/main" val="3054370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2239963" y="1241425"/>
            <a:ext cx="2317750" cy="3349625"/>
          </a:xfrm>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A643027A-BD5B-49BB-8FE1-11BC4F0CEE47}" type="slidenum">
              <a:rPr lang="da-DK" smtClean="0"/>
              <a:t>6</a:t>
            </a:fld>
            <a:endParaRPr lang="da-DK"/>
          </a:p>
        </p:txBody>
      </p:sp>
    </p:spTree>
    <p:extLst>
      <p:ext uri="{BB962C8B-B14F-4D97-AF65-F5344CB8AC3E}">
        <p14:creationId xmlns:p14="http://schemas.microsoft.com/office/powerpoint/2010/main" val="3835211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2239963" y="1241425"/>
            <a:ext cx="2317750" cy="3349625"/>
          </a:xfrm>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A643027A-BD5B-49BB-8FE1-11BC4F0CEE47}" type="slidenum">
              <a:rPr lang="da-DK" smtClean="0"/>
              <a:t>7</a:t>
            </a:fld>
            <a:endParaRPr lang="da-DK"/>
          </a:p>
        </p:txBody>
      </p:sp>
    </p:spTree>
    <p:extLst>
      <p:ext uri="{BB962C8B-B14F-4D97-AF65-F5344CB8AC3E}">
        <p14:creationId xmlns:p14="http://schemas.microsoft.com/office/powerpoint/2010/main" val="978638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2239963" y="1241425"/>
            <a:ext cx="2317750" cy="3349625"/>
          </a:xfrm>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A643027A-BD5B-49BB-8FE1-11BC4F0CEE47}" type="slidenum">
              <a:rPr lang="da-DK" smtClean="0"/>
              <a:t>8</a:t>
            </a:fld>
            <a:endParaRPr lang="da-DK"/>
          </a:p>
        </p:txBody>
      </p:sp>
    </p:spTree>
    <p:extLst>
      <p:ext uri="{BB962C8B-B14F-4D97-AF65-F5344CB8AC3E}">
        <p14:creationId xmlns:p14="http://schemas.microsoft.com/office/powerpoint/2010/main" val="115954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2239963" y="1241425"/>
            <a:ext cx="2317750" cy="3349625"/>
          </a:xfrm>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A643027A-BD5B-49BB-8FE1-11BC4F0CEE47}" type="slidenum">
              <a:rPr lang="da-DK" smtClean="0"/>
              <a:t>9</a:t>
            </a:fld>
            <a:endParaRPr lang="da-DK"/>
          </a:p>
        </p:txBody>
      </p:sp>
    </p:spTree>
    <p:extLst>
      <p:ext uri="{BB962C8B-B14F-4D97-AF65-F5344CB8AC3E}">
        <p14:creationId xmlns:p14="http://schemas.microsoft.com/office/powerpoint/2010/main" val="617906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a-DK"/>
              <a:t>Klik for at redigere titeltypografien i masteren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C7DFE8E6-610B-4E7C-A288-6C5053B2DA45}" type="datetimeFigureOut">
              <a:rPr lang="da-DK" smtClean="0"/>
              <a:t>12-09-2024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3985237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C7DFE8E6-610B-4E7C-A288-6C5053B2DA45}" type="datetimeFigureOut">
              <a:rPr lang="da-DK" smtClean="0"/>
              <a:t>12-09-2024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2738809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C7DFE8E6-610B-4E7C-A288-6C5053B2DA45}" type="datetimeFigureOut">
              <a:rPr lang="da-DK" smtClean="0"/>
              <a:t>12-09-2024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3053771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C7DFE8E6-610B-4E7C-A288-6C5053B2DA45}" type="datetimeFigureOut">
              <a:rPr lang="da-DK" smtClean="0"/>
              <a:t>12-09-2024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3193394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a-DK"/>
              <a:t>Klik for at redigere titeltypografien i masteren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a:t>Rediger teksttypografien i masteren</a:t>
            </a:r>
          </a:p>
        </p:txBody>
      </p:sp>
      <p:sp>
        <p:nvSpPr>
          <p:cNvPr id="4" name="Date Placeholder 3"/>
          <p:cNvSpPr>
            <a:spLocks noGrp="1"/>
          </p:cNvSpPr>
          <p:nvPr>
            <p:ph type="dt" sz="half" idx="10"/>
          </p:nvPr>
        </p:nvSpPr>
        <p:spPr/>
        <p:txBody>
          <a:bodyPr/>
          <a:lstStyle/>
          <a:p>
            <a:fld id="{C7DFE8E6-610B-4E7C-A288-6C5053B2DA45}" type="datetimeFigureOut">
              <a:rPr lang="da-DK" smtClean="0"/>
              <a:t>12-09-2024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417834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C7DFE8E6-610B-4E7C-A288-6C5053B2DA45}" type="datetimeFigureOut">
              <a:rPr lang="da-DK" smtClean="0"/>
              <a:t>12-09-2024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522228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Rediger teksttypografien i masteren</a:t>
            </a:r>
          </a:p>
        </p:txBody>
      </p:sp>
      <p:sp>
        <p:nvSpPr>
          <p:cNvPr id="4" name="Content Placeholder 3"/>
          <p:cNvSpPr>
            <a:spLocks noGrp="1"/>
          </p:cNvSpPr>
          <p:nvPr>
            <p:ph sz="half" idx="2"/>
          </p:nvPr>
        </p:nvSpPr>
        <p:spPr>
          <a:xfrm>
            <a:off x="472381" y="3618442"/>
            <a:ext cx="2901255" cy="5322183"/>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Rediger teksttypografien i masteren</a:t>
            </a:r>
          </a:p>
        </p:txBody>
      </p:sp>
      <p:sp>
        <p:nvSpPr>
          <p:cNvPr id="6" name="Content Placeholder 5"/>
          <p:cNvSpPr>
            <a:spLocks noGrp="1"/>
          </p:cNvSpPr>
          <p:nvPr>
            <p:ph sz="quarter" idx="4"/>
          </p:nvPr>
        </p:nvSpPr>
        <p:spPr>
          <a:xfrm>
            <a:off x="3471863" y="3618442"/>
            <a:ext cx="2915543" cy="5322183"/>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C7DFE8E6-610B-4E7C-A288-6C5053B2DA45}" type="datetimeFigureOut">
              <a:rPr lang="da-DK" smtClean="0"/>
              <a:t>12-09-2024</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303379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C7DFE8E6-610B-4E7C-A288-6C5053B2DA45}" type="datetimeFigureOut">
              <a:rPr lang="da-DK" smtClean="0"/>
              <a:t>12-09-2024</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355145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FE8E6-610B-4E7C-A288-6C5053B2DA45}" type="datetimeFigureOut">
              <a:rPr lang="da-DK" smtClean="0"/>
              <a:t>12-09-2024</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404720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Rediger teksttypografien i masteren</a:t>
            </a:r>
          </a:p>
        </p:txBody>
      </p:sp>
      <p:sp>
        <p:nvSpPr>
          <p:cNvPr id="5" name="Date Placeholder 4"/>
          <p:cNvSpPr>
            <a:spLocks noGrp="1"/>
          </p:cNvSpPr>
          <p:nvPr>
            <p:ph type="dt" sz="half" idx="10"/>
          </p:nvPr>
        </p:nvSpPr>
        <p:spPr/>
        <p:txBody>
          <a:bodyPr/>
          <a:lstStyle/>
          <a:p>
            <a:fld id="{C7DFE8E6-610B-4E7C-A288-6C5053B2DA45}" type="datetimeFigureOut">
              <a:rPr lang="da-DK" smtClean="0"/>
              <a:t>12-09-2024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2526248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på ikonet for at tilføje et billede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Rediger teksttypografien i masteren</a:t>
            </a:r>
          </a:p>
        </p:txBody>
      </p:sp>
      <p:sp>
        <p:nvSpPr>
          <p:cNvPr id="5" name="Date Placeholder 4"/>
          <p:cNvSpPr>
            <a:spLocks noGrp="1"/>
          </p:cNvSpPr>
          <p:nvPr>
            <p:ph type="dt" sz="half" idx="10"/>
          </p:nvPr>
        </p:nvSpPr>
        <p:spPr/>
        <p:txBody>
          <a:bodyPr/>
          <a:lstStyle/>
          <a:p>
            <a:fld id="{C7DFE8E6-610B-4E7C-A288-6C5053B2DA45}" type="datetimeFigureOut">
              <a:rPr lang="da-DK" smtClean="0"/>
              <a:t>12-09-2024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6B443FA7-A682-424B-9DF6-A77157288CA3}" type="slidenum">
              <a:rPr lang="da-DK" smtClean="0"/>
              <a:t>‹nr.›</a:t>
            </a:fld>
            <a:endParaRPr lang="da-DK"/>
          </a:p>
        </p:txBody>
      </p:sp>
    </p:spTree>
    <p:extLst>
      <p:ext uri="{BB962C8B-B14F-4D97-AF65-F5344CB8AC3E}">
        <p14:creationId xmlns:p14="http://schemas.microsoft.com/office/powerpoint/2010/main" val="2787247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DFE8E6-610B-4E7C-A288-6C5053B2DA45}" type="datetimeFigureOut">
              <a:rPr lang="da-DK" smtClean="0"/>
              <a:t>12-09-2024</a:t>
            </a:fld>
            <a:endParaRPr lang="da-DK"/>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B443FA7-A682-424B-9DF6-A77157288CA3}" type="slidenum">
              <a:rPr lang="da-DK" smtClean="0"/>
              <a:t>‹nr.›</a:t>
            </a:fld>
            <a:endParaRPr lang="da-DK"/>
          </a:p>
        </p:txBody>
      </p:sp>
    </p:spTree>
    <p:extLst>
      <p:ext uri="{BB962C8B-B14F-4D97-AF65-F5344CB8AC3E}">
        <p14:creationId xmlns:p14="http://schemas.microsoft.com/office/powerpoint/2010/main" val="25652780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8409A1DA-7A10-4114-9C68-21B61FC18ADD}"/>
              </a:ext>
            </a:extLst>
          </p:cNvPr>
          <p:cNvPicPr>
            <a:picLocks noChangeAspect="1"/>
          </p:cNvPicPr>
          <p:nvPr/>
        </p:nvPicPr>
        <p:blipFill>
          <a:blip r:embed="rId3"/>
          <a:stretch>
            <a:fillRect/>
          </a:stretch>
        </p:blipFill>
        <p:spPr>
          <a:xfrm>
            <a:off x="533691" y="1127034"/>
            <a:ext cx="3752062" cy="3825966"/>
          </a:xfrm>
          <a:prstGeom prst="rect">
            <a:avLst/>
          </a:prstGeom>
        </p:spPr>
      </p:pic>
      <p:sp>
        <p:nvSpPr>
          <p:cNvPr id="24" name="Rutediagram: Forbindelse 23">
            <a:extLst>
              <a:ext uri="{FF2B5EF4-FFF2-40B4-BE49-F238E27FC236}">
                <a16:creationId xmlns:a16="http://schemas.microsoft.com/office/drawing/2014/main" id="{1BD09C1C-C2AF-47F2-BB09-EC552C31312B}"/>
              </a:ext>
            </a:extLst>
          </p:cNvPr>
          <p:cNvSpPr/>
          <p:nvPr/>
        </p:nvSpPr>
        <p:spPr>
          <a:xfrm>
            <a:off x="2728972" y="5914739"/>
            <a:ext cx="2737737" cy="2685615"/>
          </a:xfrm>
          <a:prstGeom prst="flowChartConnector">
            <a:avLst/>
          </a:prstGeom>
          <a:noFill/>
          <a:ln w="127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p>
        </p:txBody>
      </p:sp>
      <p:sp>
        <p:nvSpPr>
          <p:cNvPr id="20" name="Titel 1">
            <a:extLst>
              <a:ext uri="{FF2B5EF4-FFF2-40B4-BE49-F238E27FC236}">
                <a16:creationId xmlns:a16="http://schemas.microsoft.com/office/drawing/2014/main" id="{EE2F1D2D-A900-4D90-A3A1-26C3D185D73F}"/>
              </a:ext>
            </a:extLst>
          </p:cNvPr>
          <p:cNvSpPr>
            <a:spLocks noGrp="1"/>
          </p:cNvSpPr>
          <p:nvPr>
            <p:ph type="title"/>
          </p:nvPr>
        </p:nvSpPr>
        <p:spPr>
          <a:xfrm>
            <a:off x="545463" y="-283464"/>
            <a:ext cx="5915025" cy="1749052"/>
          </a:xfrm>
        </p:spPr>
        <p:txBody>
          <a:bodyPr>
            <a:normAutofit/>
          </a:bodyPr>
          <a:lstStyle/>
          <a:p>
            <a:pPr algn="ctr"/>
            <a:r>
              <a:rPr lang="da-DK" sz="2800" b="1" dirty="0">
                <a:latin typeface="Arial Black" panose="020B0A04020102020204" pitchFamily="34" charset="0"/>
                <a:ea typeface="Verdana" panose="020B0604030504040204" pitchFamily="34" charset="0"/>
                <a:cs typeface="Arial" panose="020B0604020202020204" pitchFamily="34" charset="0"/>
              </a:rPr>
              <a:t>SAMTALER OM TRIVSEL </a:t>
            </a:r>
            <a:endParaRPr lang="da-DK" sz="2800" dirty="0"/>
          </a:p>
        </p:txBody>
      </p:sp>
      <p:sp>
        <p:nvSpPr>
          <p:cNvPr id="21" name="Rektangel: afrundede hjørner 20">
            <a:extLst>
              <a:ext uri="{FF2B5EF4-FFF2-40B4-BE49-F238E27FC236}">
                <a16:creationId xmlns:a16="http://schemas.microsoft.com/office/drawing/2014/main" id="{78515545-DC8D-4373-A1D0-A0B3CB0B4191}"/>
              </a:ext>
            </a:extLst>
          </p:cNvPr>
          <p:cNvSpPr/>
          <p:nvPr/>
        </p:nvSpPr>
        <p:spPr>
          <a:xfrm>
            <a:off x="4762326" y="5931335"/>
            <a:ext cx="1408766" cy="740533"/>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Krydspres og modsatrettede krav</a:t>
            </a:r>
          </a:p>
        </p:txBody>
      </p:sp>
      <p:sp>
        <p:nvSpPr>
          <p:cNvPr id="22" name="Rektangel: afrundede hjørner 21">
            <a:extLst>
              <a:ext uri="{FF2B5EF4-FFF2-40B4-BE49-F238E27FC236}">
                <a16:creationId xmlns:a16="http://schemas.microsoft.com/office/drawing/2014/main" id="{A7053591-2C79-485B-AABA-04F01A6427EC}"/>
              </a:ext>
            </a:extLst>
          </p:cNvPr>
          <p:cNvSpPr/>
          <p:nvPr/>
        </p:nvSpPr>
        <p:spPr>
          <a:xfrm>
            <a:off x="2162755" y="5924310"/>
            <a:ext cx="1340220" cy="740533"/>
          </a:xfrm>
          <a:prstGeom prst="roundRect">
            <a:avLst/>
          </a:prstGeom>
          <a:solidFill>
            <a:srgbClr val="8FBC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Ledelsesrum og beslutnings-kompetence</a:t>
            </a:r>
          </a:p>
        </p:txBody>
      </p:sp>
      <p:sp>
        <p:nvSpPr>
          <p:cNvPr id="23" name="Tekstfelt 22">
            <a:extLst>
              <a:ext uri="{FF2B5EF4-FFF2-40B4-BE49-F238E27FC236}">
                <a16:creationId xmlns:a16="http://schemas.microsoft.com/office/drawing/2014/main" id="{69642DDF-EB23-42B2-B0FD-947914E6FFCD}"/>
              </a:ext>
            </a:extLst>
          </p:cNvPr>
          <p:cNvSpPr txBox="1"/>
          <p:nvPr/>
        </p:nvSpPr>
        <p:spPr>
          <a:xfrm>
            <a:off x="1638036" y="813635"/>
            <a:ext cx="3967561" cy="369332"/>
          </a:xfrm>
          <a:prstGeom prst="rect">
            <a:avLst/>
          </a:prstGeom>
          <a:noFill/>
        </p:spPr>
        <p:txBody>
          <a:bodyPr wrap="none" rtlCol="0">
            <a:spAutoFit/>
          </a:bodyPr>
          <a:lstStyle/>
          <a:p>
            <a:r>
              <a:rPr lang="da-DK" b="1" dirty="0"/>
              <a:t>Supplerende dialogkort om ledertrivsel </a:t>
            </a:r>
          </a:p>
        </p:txBody>
      </p:sp>
      <p:sp>
        <p:nvSpPr>
          <p:cNvPr id="25" name="Plustegn 24">
            <a:extLst>
              <a:ext uri="{FF2B5EF4-FFF2-40B4-BE49-F238E27FC236}">
                <a16:creationId xmlns:a16="http://schemas.microsoft.com/office/drawing/2014/main" id="{14CD403A-36A3-4136-A0C6-E849604E131E}"/>
              </a:ext>
            </a:extLst>
          </p:cNvPr>
          <p:cNvSpPr/>
          <p:nvPr/>
        </p:nvSpPr>
        <p:spPr>
          <a:xfrm>
            <a:off x="1367843" y="5164941"/>
            <a:ext cx="794912" cy="754584"/>
          </a:xfrm>
          <a:prstGeom prst="mathPlus">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p>
        </p:txBody>
      </p:sp>
      <p:sp>
        <p:nvSpPr>
          <p:cNvPr id="27" name="Tekstfelt 26">
            <a:extLst>
              <a:ext uri="{FF2B5EF4-FFF2-40B4-BE49-F238E27FC236}">
                <a16:creationId xmlns:a16="http://schemas.microsoft.com/office/drawing/2014/main" id="{E2861708-AB74-4994-9718-654727B16B8B}"/>
              </a:ext>
            </a:extLst>
          </p:cNvPr>
          <p:cNvSpPr txBox="1"/>
          <p:nvPr/>
        </p:nvSpPr>
        <p:spPr>
          <a:xfrm>
            <a:off x="3196637" y="6804748"/>
            <a:ext cx="1802406" cy="584775"/>
          </a:xfrm>
          <a:prstGeom prst="rect">
            <a:avLst/>
          </a:prstGeom>
          <a:noFill/>
        </p:spPr>
        <p:txBody>
          <a:bodyPr wrap="square" rtlCol="0">
            <a:spAutoFit/>
          </a:bodyPr>
          <a:lstStyle/>
          <a:p>
            <a:pPr algn="ctr"/>
            <a:r>
              <a:rPr lang="da-DK" sz="1600" b="1" dirty="0"/>
              <a:t>Det kan I også tale om i ledergruppen</a:t>
            </a:r>
          </a:p>
        </p:txBody>
      </p:sp>
      <p:sp>
        <p:nvSpPr>
          <p:cNvPr id="28" name="Rektangel: afrundede hjørner 27">
            <a:extLst>
              <a:ext uri="{FF2B5EF4-FFF2-40B4-BE49-F238E27FC236}">
                <a16:creationId xmlns:a16="http://schemas.microsoft.com/office/drawing/2014/main" id="{776711EF-E012-4C5A-881E-C93AE558965D}"/>
              </a:ext>
            </a:extLst>
          </p:cNvPr>
          <p:cNvSpPr/>
          <p:nvPr/>
        </p:nvSpPr>
        <p:spPr>
          <a:xfrm>
            <a:off x="4762326" y="7864534"/>
            <a:ext cx="1408766" cy="749957"/>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Relationer og netværk</a:t>
            </a:r>
          </a:p>
        </p:txBody>
      </p:sp>
      <p:sp>
        <p:nvSpPr>
          <p:cNvPr id="12" name="Pil: højre 11">
            <a:extLst>
              <a:ext uri="{FF2B5EF4-FFF2-40B4-BE49-F238E27FC236}">
                <a16:creationId xmlns:a16="http://schemas.microsoft.com/office/drawing/2014/main" id="{40399A6A-8D8C-47F9-977F-1A513FB7CFBF}"/>
              </a:ext>
            </a:extLst>
          </p:cNvPr>
          <p:cNvSpPr/>
          <p:nvPr/>
        </p:nvSpPr>
        <p:spPr>
          <a:xfrm>
            <a:off x="5111496" y="8897112"/>
            <a:ext cx="1541717" cy="857332"/>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dirty="0">
                <a:solidFill>
                  <a:schemeClr val="tx1"/>
                </a:solidFill>
              </a:rPr>
              <a:t>Rund af og udfyld</a:t>
            </a:r>
          </a:p>
          <a:p>
            <a:r>
              <a:rPr lang="da-DK" sz="1200" dirty="0">
                <a:solidFill>
                  <a:schemeClr val="tx1"/>
                </a:solidFill>
              </a:rPr>
              <a:t>handleplan</a:t>
            </a:r>
          </a:p>
        </p:txBody>
      </p:sp>
      <p:sp>
        <p:nvSpPr>
          <p:cNvPr id="13" name="Rektangel: afrundede hjørner 12">
            <a:extLst>
              <a:ext uri="{FF2B5EF4-FFF2-40B4-BE49-F238E27FC236}">
                <a16:creationId xmlns:a16="http://schemas.microsoft.com/office/drawing/2014/main" id="{D1A3064D-1D7F-4F87-A966-91DEC190E277}"/>
              </a:ext>
            </a:extLst>
          </p:cNvPr>
          <p:cNvSpPr/>
          <p:nvPr/>
        </p:nvSpPr>
        <p:spPr>
          <a:xfrm>
            <a:off x="2162755" y="7845770"/>
            <a:ext cx="1473923" cy="754584"/>
          </a:xfrm>
          <a:prstGeom prst="roundRect">
            <a:avLst/>
          </a:prstGeom>
          <a:solidFill>
            <a:srgbClr val="F2F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Følelsesmæssige krav</a:t>
            </a:r>
          </a:p>
        </p:txBody>
      </p:sp>
    </p:spTree>
    <p:extLst>
      <p:ext uri="{BB962C8B-B14F-4D97-AF65-F5344CB8AC3E}">
        <p14:creationId xmlns:p14="http://schemas.microsoft.com/office/powerpoint/2010/main" val="2017561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ktangel: afrundede hjørner 19">
            <a:extLst>
              <a:ext uri="{FF2B5EF4-FFF2-40B4-BE49-F238E27FC236}">
                <a16:creationId xmlns:a16="http://schemas.microsoft.com/office/drawing/2014/main" id="{7636A8EA-18A0-4E37-8BF1-4AA667095381}"/>
              </a:ext>
            </a:extLst>
          </p:cNvPr>
          <p:cNvSpPr/>
          <p:nvPr/>
        </p:nvSpPr>
        <p:spPr>
          <a:xfrm>
            <a:off x="813492" y="720225"/>
            <a:ext cx="5368900" cy="8253700"/>
          </a:xfrm>
          <a:prstGeom prst="roundRect">
            <a:avLst/>
          </a:prstGeom>
          <a:solidFill>
            <a:srgbClr val="8FBC8F"/>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2102" dirty="0">
              <a:solidFill>
                <a:schemeClr val="tx1"/>
              </a:solidFill>
            </a:endParaRPr>
          </a:p>
        </p:txBody>
      </p:sp>
      <p:sp>
        <p:nvSpPr>
          <p:cNvPr id="2" name="Tekstfelt 1">
            <a:extLst>
              <a:ext uri="{FF2B5EF4-FFF2-40B4-BE49-F238E27FC236}">
                <a16:creationId xmlns:a16="http://schemas.microsoft.com/office/drawing/2014/main" id="{48317B6A-3CD8-430C-89DB-C4036AD881C9}"/>
              </a:ext>
            </a:extLst>
          </p:cNvPr>
          <p:cNvSpPr txBox="1"/>
          <p:nvPr/>
        </p:nvSpPr>
        <p:spPr>
          <a:xfrm>
            <a:off x="1204476" y="1437120"/>
            <a:ext cx="4548715" cy="1963999"/>
          </a:xfrm>
          <a:prstGeom prst="rect">
            <a:avLst/>
          </a:prstGeom>
          <a:noFill/>
        </p:spPr>
        <p:txBody>
          <a:bodyPr wrap="square" rtlCol="0">
            <a:spAutoFit/>
          </a:bodyPr>
          <a:lstStyle/>
          <a:p>
            <a:pPr algn="ctr"/>
            <a:r>
              <a:rPr lang="da-DK" sz="4054" dirty="0">
                <a:latin typeface="Bahnschrift" panose="020B0502040204020203" pitchFamily="34" charset="0"/>
              </a:rPr>
              <a:t>Ledelsesrum og beslutnings-kompetence</a:t>
            </a:r>
            <a:endParaRPr lang="da-DK" sz="1063" dirty="0">
              <a:latin typeface="Bahnschrift" panose="020B0502040204020203" pitchFamily="34" charset="0"/>
            </a:endParaRPr>
          </a:p>
        </p:txBody>
      </p:sp>
      <p:sp>
        <p:nvSpPr>
          <p:cNvPr id="4" name="Rektangel 3">
            <a:extLst>
              <a:ext uri="{FF2B5EF4-FFF2-40B4-BE49-F238E27FC236}">
                <a16:creationId xmlns:a16="http://schemas.microsoft.com/office/drawing/2014/main" id="{D22A23E4-9B01-4945-BE6D-A17FFE2E9B82}"/>
              </a:ext>
            </a:extLst>
          </p:cNvPr>
          <p:cNvSpPr/>
          <p:nvPr/>
        </p:nvSpPr>
        <p:spPr>
          <a:xfrm>
            <a:off x="1292526" y="4044861"/>
            <a:ext cx="4548716" cy="4524315"/>
          </a:xfrm>
          <a:prstGeom prst="rect">
            <a:avLst/>
          </a:prstGeom>
        </p:spPr>
        <p:txBody>
          <a:bodyPr wrap="square">
            <a:spAutoFit/>
          </a:bodyPr>
          <a:lstStyle/>
          <a:p>
            <a:r>
              <a:rPr lang="da-DK" dirty="0"/>
              <a:t>Ledelsesrummet refererer til den autonomi og det handlerum, som lederen har til at træffe beslutninger og påvirke sin arbejdssituation. </a:t>
            </a:r>
          </a:p>
          <a:p>
            <a:endParaRPr lang="da-DK" dirty="0"/>
          </a:p>
          <a:p>
            <a:r>
              <a:rPr lang="da-DK" dirty="0"/>
              <a:t>En af de centrale udfordringer for ledere er uafklaret ledelsesrum, hvor det ikke altid er klart, hvad man har mandat til at beslutte, og hvad der ligger uden for eget beslutningsrum. Det kan føre til usikkerhed og begrænse muligheden til at handle effektivt. </a:t>
            </a:r>
          </a:p>
          <a:p>
            <a:endParaRPr lang="da-DK" dirty="0"/>
          </a:p>
          <a:p>
            <a:r>
              <a:rPr lang="da-DK" dirty="0"/>
              <a:t>Det er vigtigt at skabe klare rammer for beslutningskompetence og løbende afstemme forventninger med nærmeste leder for at sikre, at ledelsesrummet understøtter trivsel og godt psykisk arbejdsmiljø.</a:t>
            </a:r>
          </a:p>
        </p:txBody>
      </p:sp>
    </p:spTree>
    <p:extLst>
      <p:ext uri="{BB962C8B-B14F-4D97-AF65-F5344CB8AC3E}">
        <p14:creationId xmlns:p14="http://schemas.microsoft.com/office/powerpoint/2010/main" val="100502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ktangel: afrundede hjørner 19">
            <a:extLst>
              <a:ext uri="{FF2B5EF4-FFF2-40B4-BE49-F238E27FC236}">
                <a16:creationId xmlns:a16="http://schemas.microsoft.com/office/drawing/2014/main" id="{7636A8EA-18A0-4E37-8BF1-4AA667095381}"/>
              </a:ext>
            </a:extLst>
          </p:cNvPr>
          <p:cNvSpPr/>
          <p:nvPr/>
        </p:nvSpPr>
        <p:spPr>
          <a:xfrm>
            <a:off x="348690" y="698524"/>
            <a:ext cx="2840706" cy="4061227"/>
          </a:xfrm>
          <a:prstGeom prst="roundRect">
            <a:avLst/>
          </a:prstGeom>
          <a:solidFill>
            <a:srgbClr val="8FBC8F"/>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10" name="Rektangel 9">
            <a:extLst>
              <a:ext uri="{FF2B5EF4-FFF2-40B4-BE49-F238E27FC236}">
                <a16:creationId xmlns:a16="http://schemas.microsoft.com/office/drawing/2014/main" id="{54288293-69DD-4CB7-97B7-CFF504ADB923}"/>
              </a:ext>
            </a:extLst>
          </p:cNvPr>
          <p:cNvSpPr/>
          <p:nvPr/>
        </p:nvSpPr>
        <p:spPr>
          <a:xfrm>
            <a:off x="536031" y="925890"/>
            <a:ext cx="2589576" cy="554639"/>
          </a:xfrm>
          <a:prstGeom prst="rect">
            <a:avLst/>
          </a:prstGeom>
        </p:spPr>
        <p:txBody>
          <a:bodyPr wrap="square">
            <a:spAutoFit/>
          </a:bodyPr>
          <a:lstStyle/>
          <a:p>
            <a:pPr algn="ctr"/>
            <a:r>
              <a:rPr lang="da-DK" sz="1502" b="1" dirty="0"/>
              <a:t>LEDELSESRUM OG BESLUTNINGSKOMPETENCE</a:t>
            </a:r>
            <a:endParaRPr lang="da-DK" sz="1201" dirty="0"/>
          </a:p>
        </p:txBody>
      </p:sp>
      <p:sp>
        <p:nvSpPr>
          <p:cNvPr id="13" name="Tekstfelt 12">
            <a:extLst>
              <a:ext uri="{FF2B5EF4-FFF2-40B4-BE49-F238E27FC236}">
                <a16:creationId xmlns:a16="http://schemas.microsoft.com/office/drawing/2014/main" id="{905D7F37-E378-48B2-A7A6-4A1D8F90F123}"/>
              </a:ext>
            </a:extLst>
          </p:cNvPr>
          <p:cNvSpPr txBox="1"/>
          <p:nvPr/>
        </p:nvSpPr>
        <p:spPr>
          <a:xfrm>
            <a:off x="1411383" y="2518623"/>
            <a:ext cx="1260580" cy="163571"/>
          </a:xfrm>
          <a:prstGeom prst="rect">
            <a:avLst/>
          </a:prstGeom>
          <a:noFill/>
        </p:spPr>
        <p:txBody>
          <a:bodyPr wrap="square" lIns="0" tIns="0" rIns="0" bIns="0" rtlCol="0">
            <a:spAutoFit/>
          </a:bodyPr>
          <a:lstStyle/>
          <a:p>
            <a:pPr algn="l"/>
            <a:r>
              <a:rPr lang="da-DK" sz="1063" dirty="0">
                <a:solidFill>
                  <a:srgbClr val="666699"/>
                </a:solidFill>
              </a:rPr>
              <a:t>Hvad oplever du?</a:t>
            </a:r>
          </a:p>
        </p:txBody>
      </p:sp>
      <p:sp>
        <p:nvSpPr>
          <p:cNvPr id="14" name="Tekstfelt 13">
            <a:extLst>
              <a:ext uri="{FF2B5EF4-FFF2-40B4-BE49-F238E27FC236}">
                <a16:creationId xmlns:a16="http://schemas.microsoft.com/office/drawing/2014/main" id="{44EC6DC8-AAAA-45E0-8761-C829E66F6450}"/>
              </a:ext>
            </a:extLst>
          </p:cNvPr>
          <p:cNvSpPr txBox="1"/>
          <p:nvPr/>
        </p:nvSpPr>
        <p:spPr>
          <a:xfrm>
            <a:off x="1397924" y="3132624"/>
            <a:ext cx="1260580" cy="490712"/>
          </a:xfrm>
          <a:prstGeom prst="rect">
            <a:avLst/>
          </a:prstGeom>
          <a:no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22" name="Billede 21">
            <a:extLst>
              <a:ext uri="{FF2B5EF4-FFF2-40B4-BE49-F238E27FC236}">
                <a16:creationId xmlns:a16="http://schemas.microsoft.com/office/drawing/2014/main" id="{5A64AC77-8450-4FA3-B9BB-A08927FC4C9A}"/>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593212" y="3023360"/>
            <a:ext cx="757540" cy="631765"/>
          </a:xfrm>
          <a:prstGeom prst="rect">
            <a:avLst/>
          </a:prstGeom>
          <a:noFill/>
        </p:spPr>
      </p:pic>
      <p:pic>
        <p:nvPicPr>
          <p:cNvPr id="25" name="Billede 24">
            <a:extLst>
              <a:ext uri="{FF2B5EF4-FFF2-40B4-BE49-F238E27FC236}">
                <a16:creationId xmlns:a16="http://schemas.microsoft.com/office/drawing/2014/main" id="{FD9E0A1B-3402-41E2-94A0-8B5B36BC0A3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1155073" y="3880115"/>
            <a:ext cx="1184587" cy="670254"/>
          </a:xfrm>
          <a:prstGeom prst="rect">
            <a:avLst/>
          </a:prstGeom>
          <a:noFill/>
        </p:spPr>
      </p:pic>
      <p:sp>
        <p:nvSpPr>
          <p:cNvPr id="26" name="Tekstfelt 25">
            <a:extLst>
              <a:ext uri="{FF2B5EF4-FFF2-40B4-BE49-F238E27FC236}">
                <a16:creationId xmlns:a16="http://schemas.microsoft.com/office/drawing/2014/main" id="{D2FE44A0-C54F-49A1-AB7B-FCDB0C8A391F}"/>
              </a:ext>
            </a:extLst>
          </p:cNvPr>
          <p:cNvSpPr txBox="1"/>
          <p:nvPr/>
        </p:nvSpPr>
        <p:spPr>
          <a:xfrm>
            <a:off x="1275727" y="4039120"/>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27" name="Tekstfelt 26">
            <a:extLst>
              <a:ext uri="{FF2B5EF4-FFF2-40B4-BE49-F238E27FC236}">
                <a16:creationId xmlns:a16="http://schemas.microsoft.com/office/drawing/2014/main" id="{4F07268B-1C6E-4567-9CA6-F411AFB732C7}"/>
              </a:ext>
            </a:extLst>
          </p:cNvPr>
          <p:cNvSpPr txBox="1"/>
          <p:nvPr/>
        </p:nvSpPr>
        <p:spPr>
          <a:xfrm>
            <a:off x="1660780" y="4121952"/>
            <a:ext cx="340079" cy="173253"/>
          </a:xfrm>
          <a:prstGeom prst="rect">
            <a:avLst/>
          </a:prstGeom>
          <a:noFill/>
        </p:spPr>
        <p:txBody>
          <a:bodyPr wrap="square" rtlCol="0">
            <a:spAutoFit/>
          </a:bodyPr>
          <a:lstStyle/>
          <a:p>
            <a:r>
              <a:rPr lang="da-DK" sz="526" dirty="0">
                <a:solidFill>
                  <a:schemeClr val="bg1"/>
                </a:solidFill>
              </a:rPr>
              <a:t>om</a:t>
            </a:r>
          </a:p>
        </p:txBody>
      </p:sp>
      <p:sp>
        <p:nvSpPr>
          <p:cNvPr id="28" name="Tekstfelt 27">
            <a:extLst>
              <a:ext uri="{FF2B5EF4-FFF2-40B4-BE49-F238E27FC236}">
                <a16:creationId xmlns:a16="http://schemas.microsoft.com/office/drawing/2014/main" id="{587491D4-8D61-43E6-92FC-DACC91F55841}"/>
              </a:ext>
            </a:extLst>
          </p:cNvPr>
          <p:cNvSpPr txBox="1"/>
          <p:nvPr/>
        </p:nvSpPr>
        <p:spPr>
          <a:xfrm>
            <a:off x="1811524" y="4171325"/>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sp>
        <p:nvSpPr>
          <p:cNvPr id="2" name="Rektangel 1">
            <a:extLst>
              <a:ext uri="{FF2B5EF4-FFF2-40B4-BE49-F238E27FC236}">
                <a16:creationId xmlns:a16="http://schemas.microsoft.com/office/drawing/2014/main" id="{5175CA2E-F5A5-412D-8917-EDE10E8468B5}"/>
              </a:ext>
            </a:extLst>
          </p:cNvPr>
          <p:cNvSpPr/>
          <p:nvPr/>
        </p:nvSpPr>
        <p:spPr>
          <a:xfrm>
            <a:off x="623838" y="1596585"/>
            <a:ext cx="2224862" cy="715581"/>
          </a:xfrm>
          <a:prstGeom prst="rect">
            <a:avLst/>
          </a:prstGeom>
        </p:spPr>
        <p:txBody>
          <a:bodyPr wrap="square">
            <a:spAutoFit/>
          </a:bodyPr>
          <a:lstStyle/>
          <a:p>
            <a:pPr algn="ctr"/>
            <a:r>
              <a:rPr lang="da-DK" sz="1350" b="1" dirty="0"/>
              <a:t>Der er begrænsninger i vores ledelsesrum som vi kan udfordre</a:t>
            </a:r>
          </a:p>
        </p:txBody>
      </p:sp>
      <p:sp>
        <p:nvSpPr>
          <p:cNvPr id="52" name="Rektangel: afrundede hjørner 51">
            <a:extLst>
              <a:ext uri="{FF2B5EF4-FFF2-40B4-BE49-F238E27FC236}">
                <a16:creationId xmlns:a16="http://schemas.microsoft.com/office/drawing/2014/main" id="{1EFE05D4-CEDD-4A66-AAD7-C029E2DD9F04}"/>
              </a:ext>
            </a:extLst>
          </p:cNvPr>
          <p:cNvSpPr/>
          <p:nvPr/>
        </p:nvSpPr>
        <p:spPr>
          <a:xfrm>
            <a:off x="3646897" y="677750"/>
            <a:ext cx="2840706" cy="4126407"/>
          </a:xfrm>
          <a:prstGeom prst="roundRect">
            <a:avLst/>
          </a:prstGeom>
          <a:solidFill>
            <a:srgbClr val="8FBC8F"/>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70" name="Rektangel 69">
            <a:extLst>
              <a:ext uri="{FF2B5EF4-FFF2-40B4-BE49-F238E27FC236}">
                <a16:creationId xmlns:a16="http://schemas.microsoft.com/office/drawing/2014/main" id="{8144CE61-A808-422F-8B7F-E9103538B4D5}"/>
              </a:ext>
            </a:extLst>
          </p:cNvPr>
          <p:cNvSpPr/>
          <p:nvPr/>
        </p:nvSpPr>
        <p:spPr>
          <a:xfrm>
            <a:off x="3843557" y="1621167"/>
            <a:ext cx="2412511" cy="507831"/>
          </a:xfrm>
          <a:prstGeom prst="rect">
            <a:avLst/>
          </a:prstGeom>
        </p:spPr>
        <p:txBody>
          <a:bodyPr wrap="square">
            <a:spAutoFit/>
          </a:bodyPr>
          <a:lstStyle/>
          <a:p>
            <a:pPr algn="ctr"/>
            <a:r>
              <a:rPr lang="da-DK" sz="1350" b="1" dirty="0"/>
              <a:t>Der er klarhed om, hvad vi selv kan beslutte og handle på </a:t>
            </a:r>
          </a:p>
        </p:txBody>
      </p:sp>
      <p:sp>
        <p:nvSpPr>
          <p:cNvPr id="71" name="Rektangel: afrundede hjørner 70">
            <a:extLst>
              <a:ext uri="{FF2B5EF4-FFF2-40B4-BE49-F238E27FC236}">
                <a16:creationId xmlns:a16="http://schemas.microsoft.com/office/drawing/2014/main" id="{FFE994FF-8662-425A-AC1E-CF70EA765302}"/>
              </a:ext>
            </a:extLst>
          </p:cNvPr>
          <p:cNvSpPr/>
          <p:nvPr/>
        </p:nvSpPr>
        <p:spPr>
          <a:xfrm>
            <a:off x="328367" y="5027280"/>
            <a:ext cx="2840706" cy="4061227"/>
          </a:xfrm>
          <a:prstGeom prst="roundRect">
            <a:avLst/>
          </a:prstGeom>
          <a:solidFill>
            <a:srgbClr val="8FBC8F"/>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dirty="0">
              <a:solidFill>
                <a:schemeClr val="tx1"/>
              </a:solidFill>
            </a:endParaRPr>
          </a:p>
        </p:txBody>
      </p:sp>
      <p:pic>
        <p:nvPicPr>
          <p:cNvPr id="76" name="Billede 75">
            <a:extLst>
              <a:ext uri="{FF2B5EF4-FFF2-40B4-BE49-F238E27FC236}">
                <a16:creationId xmlns:a16="http://schemas.microsoft.com/office/drawing/2014/main" id="{4997B3D6-DD81-45FC-BB3E-7B0EAF9A33B0}"/>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623838" y="2320394"/>
            <a:ext cx="757540" cy="586618"/>
          </a:xfrm>
          <a:prstGeom prst="rect">
            <a:avLst/>
          </a:prstGeom>
          <a:noFill/>
        </p:spPr>
      </p:pic>
      <p:sp>
        <p:nvSpPr>
          <p:cNvPr id="81" name="Rektangel 80">
            <a:extLst>
              <a:ext uri="{FF2B5EF4-FFF2-40B4-BE49-F238E27FC236}">
                <a16:creationId xmlns:a16="http://schemas.microsoft.com/office/drawing/2014/main" id="{EC244E43-1DEA-4D9E-B2C4-FC634DA08EA4}"/>
              </a:ext>
            </a:extLst>
          </p:cNvPr>
          <p:cNvSpPr/>
          <p:nvPr/>
        </p:nvSpPr>
        <p:spPr>
          <a:xfrm>
            <a:off x="638079" y="5800298"/>
            <a:ext cx="2210621" cy="715581"/>
          </a:xfrm>
          <a:prstGeom prst="rect">
            <a:avLst/>
          </a:prstGeom>
        </p:spPr>
        <p:txBody>
          <a:bodyPr wrap="square">
            <a:spAutoFit/>
          </a:bodyPr>
          <a:lstStyle/>
          <a:p>
            <a:pPr algn="ctr"/>
            <a:r>
              <a:rPr lang="da-DK" sz="1350" b="1" dirty="0"/>
              <a:t>Vi har en nyttig indbyrdes dialog om grænser for ledelsesrummet</a:t>
            </a:r>
          </a:p>
        </p:txBody>
      </p:sp>
      <p:sp>
        <p:nvSpPr>
          <p:cNvPr id="82" name="Rektangel: afrundede hjørner 81">
            <a:extLst>
              <a:ext uri="{FF2B5EF4-FFF2-40B4-BE49-F238E27FC236}">
                <a16:creationId xmlns:a16="http://schemas.microsoft.com/office/drawing/2014/main" id="{BA808342-D61C-4EE3-86B5-AA44EBAFF01B}"/>
              </a:ext>
            </a:extLst>
          </p:cNvPr>
          <p:cNvSpPr/>
          <p:nvPr/>
        </p:nvSpPr>
        <p:spPr>
          <a:xfrm>
            <a:off x="3608446" y="5030953"/>
            <a:ext cx="2840706" cy="4061227"/>
          </a:xfrm>
          <a:prstGeom prst="roundRect">
            <a:avLst/>
          </a:prstGeom>
          <a:solidFill>
            <a:srgbClr val="8FBC8F"/>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92" name="Rektangel 91">
            <a:extLst>
              <a:ext uri="{FF2B5EF4-FFF2-40B4-BE49-F238E27FC236}">
                <a16:creationId xmlns:a16="http://schemas.microsoft.com/office/drawing/2014/main" id="{55D4B61C-7FD3-4F90-AFCE-840CAF78F9BD}"/>
              </a:ext>
            </a:extLst>
          </p:cNvPr>
          <p:cNvSpPr/>
          <p:nvPr/>
        </p:nvSpPr>
        <p:spPr>
          <a:xfrm>
            <a:off x="3903074" y="5875849"/>
            <a:ext cx="2181042" cy="507831"/>
          </a:xfrm>
          <a:prstGeom prst="rect">
            <a:avLst/>
          </a:prstGeom>
        </p:spPr>
        <p:txBody>
          <a:bodyPr wrap="square">
            <a:spAutoFit/>
          </a:bodyPr>
          <a:lstStyle/>
          <a:p>
            <a:pPr algn="ctr"/>
            <a:r>
              <a:rPr lang="da-DK" sz="1350" b="1" dirty="0"/>
              <a:t>Vi forbedrer løbende vores råderum og autonomi</a:t>
            </a:r>
          </a:p>
        </p:txBody>
      </p:sp>
      <p:sp>
        <p:nvSpPr>
          <p:cNvPr id="45" name="Tekstfelt 44">
            <a:extLst>
              <a:ext uri="{FF2B5EF4-FFF2-40B4-BE49-F238E27FC236}">
                <a16:creationId xmlns:a16="http://schemas.microsoft.com/office/drawing/2014/main" id="{7539B57B-D781-444E-A78A-D315A4D3CEE0}"/>
              </a:ext>
            </a:extLst>
          </p:cNvPr>
          <p:cNvSpPr txBox="1"/>
          <p:nvPr/>
        </p:nvSpPr>
        <p:spPr>
          <a:xfrm>
            <a:off x="4820777" y="2556247"/>
            <a:ext cx="1260580" cy="163571"/>
          </a:xfrm>
          <a:prstGeom prst="rect">
            <a:avLst/>
          </a:prstGeom>
          <a:noFill/>
        </p:spPr>
        <p:txBody>
          <a:bodyPr wrap="square" lIns="0" tIns="0" rIns="0" bIns="0" rtlCol="0">
            <a:spAutoFit/>
          </a:bodyPr>
          <a:lstStyle/>
          <a:p>
            <a:pPr algn="l"/>
            <a:r>
              <a:rPr lang="da-DK" sz="1063" dirty="0">
                <a:solidFill>
                  <a:srgbClr val="666699"/>
                </a:solidFill>
              </a:rPr>
              <a:t>Hvad oplever du?</a:t>
            </a:r>
          </a:p>
        </p:txBody>
      </p:sp>
      <p:sp>
        <p:nvSpPr>
          <p:cNvPr id="49" name="Tekstfelt 48">
            <a:extLst>
              <a:ext uri="{FF2B5EF4-FFF2-40B4-BE49-F238E27FC236}">
                <a16:creationId xmlns:a16="http://schemas.microsoft.com/office/drawing/2014/main" id="{5A18438A-31EC-445E-B05B-BA73D864C823}"/>
              </a:ext>
            </a:extLst>
          </p:cNvPr>
          <p:cNvSpPr txBox="1"/>
          <p:nvPr/>
        </p:nvSpPr>
        <p:spPr>
          <a:xfrm>
            <a:off x="4820777" y="3135836"/>
            <a:ext cx="1260580" cy="490712"/>
          </a:xfrm>
          <a:prstGeom prst="rect">
            <a:avLst/>
          </a:prstGeom>
          <a:no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50" name="Billede 49">
            <a:extLst>
              <a:ext uri="{FF2B5EF4-FFF2-40B4-BE49-F238E27FC236}">
                <a16:creationId xmlns:a16="http://schemas.microsoft.com/office/drawing/2014/main" id="{FDE299CC-62AB-4EE1-8792-5CE441073666}"/>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3989628" y="3060984"/>
            <a:ext cx="757540" cy="631765"/>
          </a:xfrm>
          <a:prstGeom prst="rect">
            <a:avLst/>
          </a:prstGeom>
          <a:noFill/>
        </p:spPr>
      </p:pic>
      <p:pic>
        <p:nvPicPr>
          <p:cNvPr id="51" name="Billede 50">
            <a:extLst>
              <a:ext uri="{FF2B5EF4-FFF2-40B4-BE49-F238E27FC236}">
                <a16:creationId xmlns:a16="http://schemas.microsoft.com/office/drawing/2014/main" id="{19F49B15-C874-4406-884D-00DCE0E2DAF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4564467" y="3917739"/>
            <a:ext cx="1184587" cy="670254"/>
          </a:xfrm>
          <a:prstGeom prst="rect">
            <a:avLst/>
          </a:prstGeom>
          <a:noFill/>
        </p:spPr>
      </p:pic>
      <p:sp>
        <p:nvSpPr>
          <p:cNvPr id="53" name="Tekstfelt 52">
            <a:extLst>
              <a:ext uri="{FF2B5EF4-FFF2-40B4-BE49-F238E27FC236}">
                <a16:creationId xmlns:a16="http://schemas.microsoft.com/office/drawing/2014/main" id="{89516D10-AA19-4FDF-85DD-BD560513D6A8}"/>
              </a:ext>
            </a:extLst>
          </p:cNvPr>
          <p:cNvSpPr txBox="1"/>
          <p:nvPr/>
        </p:nvSpPr>
        <p:spPr>
          <a:xfrm>
            <a:off x="4685121" y="4076744"/>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55" name="Tekstfelt 54">
            <a:extLst>
              <a:ext uri="{FF2B5EF4-FFF2-40B4-BE49-F238E27FC236}">
                <a16:creationId xmlns:a16="http://schemas.microsoft.com/office/drawing/2014/main" id="{D3727CE7-A0AD-4581-80D3-01DC39368AC9}"/>
              </a:ext>
            </a:extLst>
          </p:cNvPr>
          <p:cNvSpPr txBox="1"/>
          <p:nvPr/>
        </p:nvSpPr>
        <p:spPr>
          <a:xfrm>
            <a:off x="5070174" y="4159576"/>
            <a:ext cx="340079" cy="173253"/>
          </a:xfrm>
          <a:prstGeom prst="rect">
            <a:avLst/>
          </a:prstGeom>
          <a:noFill/>
        </p:spPr>
        <p:txBody>
          <a:bodyPr wrap="square" rtlCol="0">
            <a:spAutoFit/>
          </a:bodyPr>
          <a:lstStyle/>
          <a:p>
            <a:r>
              <a:rPr lang="da-DK" sz="526" dirty="0">
                <a:solidFill>
                  <a:schemeClr val="bg1"/>
                </a:solidFill>
              </a:rPr>
              <a:t>om</a:t>
            </a:r>
          </a:p>
        </p:txBody>
      </p:sp>
      <p:sp>
        <p:nvSpPr>
          <p:cNvPr id="56" name="Tekstfelt 55">
            <a:extLst>
              <a:ext uri="{FF2B5EF4-FFF2-40B4-BE49-F238E27FC236}">
                <a16:creationId xmlns:a16="http://schemas.microsoft.com/office/drawing/2014/main" id="{552B88BE-B22C-4D55-8CCB-59F7720B4C13}"/>
              </a:ext>
            </a:extLst>
          </p:cNvPr>
          <p:cNvSpPr txBox="1"/>
          <p:nvPr/>
        </p:nvSpPr>
        <p:spPr>
          <a:xfrm>
            <a:off x="5220918" y="4208949"/>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57" name="Billede 56">
            <a:extLst>
              <a:ext uri="{FF2B5EF4-FFF2-40B4-BE49-F238E27FC236}">
                <a16:creationId xmlns:a16="http://schemas.microsoft.com/office/drawing/2014/main" id="{FA3C16CF-D9D6-481D-B83E-8DFC46B73156}"/>
              </a:ext>
            </a:extLst>
          </p:cNvPr>
          <p:cNvPicPr>
            <a:picLocks noChangeAspect="1"/>
          </p:cNvPicPr>
          <p:nvPr/>
        </p:nvPicPr>
        <p:blipFill>
          <a:blip r:embed="rId9">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4033232" y="2358018"/>
            <a:ext cx="757540" cy="586618"/>
          </a:xfrm>
          <a:prstGeom prst="rect">
            <a:avLst/>
          </a:prstGeom>
          <a:noFill/>
        </p:spPr>
      </p:pic>
      <p:sp>
        <p:nvSpPr>
          <p:cNvPr id="94" name="Tekstfelt 93">
            <a:extLst>
              <a:ext uri="{FF2B5EF4-FFF2-40B4-BE49-F238E27FC236}">
                <a16:creationId xmlns:a16="http://schemas.microsoft.com/office/drawing/2014/main" id="{D03E2CD0-B3ED-4761-8CC4-9D14955649EB}"/>
              </a:ext>
            </a:extLst>
          </p:cNvPr>
          <p:cNvSpPr txBox="1"/>
          <p:nvPr/>
        </p:nvSpPr>
        <p:spPr>
          <a:xfrm>
            <a:off x="1438738" y="6701986"/>
            <a:ext cx="1260580" cy="163571"/>
          </a:xfrm>
          <a:prstGeom prst="rect">
            <a:avLst/>
          </a:prstGeom>
          <a:noFill/>
        </p:spPr>
        <p:txBody>
          <a:bodyPr wrap="square" lIns="0" tIns="0" rIns="0" bIns="0" rtlCol="0">
            <a:spAutoFit/>
          </a:bodyPr>
          <a:lstStyle/>
          <a:p>
            <a:pPr algn="l"/>
            <a:r>
              <a:rPr lang="da-DK" sz="1063" dirty="0">
                <a:solidFill>
                  <a:srgbClr val="666699"/>
                </a:solidFill>
              </a:rPr>
              <a:t>Hvad oplever du?</a:t>
            </a:r>
          </a:p>
        </p:txBody>
      </p:sp>
      <p:sp>
        <p:nvSpPr>
          <p:cNvPr id="95" name="Tekstfelt 94">
            <a:extLst>
              <a:ext uri="{FF2B5EF4-FFF2-40B4-BE49-F238E27FC236}">
                <a16:creationId xmlns:a16="http://schemas.microsoft.com/office/drawing/2014/main" id="{75A500AA-5462-4866-AAD6-4E4AF0D422BF}"/>
              </a:ext>
            </a:extLst>
          </p:cNvPr>
          <p:cNvSpPr txBox="1"/>
          <p:nvPr/>
        </p:nvSpPr>
        <p:spPr>
          <a:xfrm>
            <a:off x="1438738" y="7302724"/>
            <a:ext cx="1260580" cy="490712"/>
          </a:xfrm>
          <a:prstGeom prst="rect">
            <a:avLst/>
          </a:prstGeom>
          <a:no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96" name="Billede 95">
            <a:extLst>
              <a:ext uri="{FF2B5EF4-FFF2-40B4-BE49-F238E27FC236}">
                <a16:creationId xmlns:a16="http://schemas.microsoft.com/office/drawing/2014/main" id="{D42F9810-B173-46E8-9A3A-CB6BAF1AE81A}"/>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638079" y="7219338"/>
            <a:ext cx="757540" cy="631765"/>
          </a:xfrm>
          <a:prstGeom prst="rect">
            <a:avLst/>
          </a:prstGeom>
          <a:noFill/>
        </p:spPr>
      </p:pic>
      <p:pic>
        <p:nvPicPr>
          <p:cNvPr id="97" name="Billede 96">
            <a:extLst>
              <a:ext uri="{FF2B5EF4-FFF2-40B4-BE49-F238E27FC236}">
                <a16:creationId xmlns:a16="http://schemas.microsoft.com/office/drawing/2014/main" id="{356EAB45-7709-48DC-941B-F89EB10E197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1182428" y="8063478"/>
            <a:ext cx="1184587" cy="670254"/>
          </a:xfrm>
          <a:prstGeom prst="rect">
            <a:avLst/>
          </a:prstGeom>
          <a:noFill/>
        </p:spPr>
      </p:pic>
      <p:sp>
        <p:nvSpPr>
          <p:cNvPr id="98" name="Tekstfelt 97">
            <a:extLst>
              <a:ext uri="{FF2B5EF4-FFF2-40B4-BE49-F238E27FC236}">
                <a16:creationId xmlns:a16="http://schemas.microsoft.com/office/drawing/2014/main" id="{82A98D49-187C-4EAD-B469-E1D1BAE07688}"/>
              </a:ext>
            </a:extLst>
          </p:cNvPr>
          <p:cNvSpPr txBox="1"/>
          <p:nvPr/>
        </p:nvSpPr>
        <p:spPr>
          <a:xfrm>
            <a:off x="1303082" y="8222483"/>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99" name="Tekstfelt 98">
            <a:extLst>
              <a:ext uri="{FF2B5EF4-FFF2-40B4-BE49-F238E27FC236}">
                <a16:creationId xmlns:a16="http://schemas.microsoft.com/office/drawing/2014/main" id="{E5F7A858-EE40-40DB-8356-2F8E4B86A7B5}"/>
              </a:ext>
            </a:extLst>
          </p:cNvPr>
          <p:cNvSpPr txBox="1"/>
          <p:nvPr/>
        </p:nvSpPr>
        <p:spPr>
          <a:xfrm>
            <a:off x="1688135" y="8305315"/>
            <a:ext cx="340079" cy="173253"/>
          </a:xfrm>
          <a:prstGeom prst="rect">
            <a:avLst/>
          </a:prstGeom>
          <a:noFill/>
        </p:spPr>
        <p:txBody>
          <a:bodyPr wrap="square" rtlCol="0">
            <a:spAutoFit/>
          </a:bodyPr>
          <a:lstStyle/>
          <a:p>
            <a:r>
              <a:rPr lang="da-DK" sz="526" dirty="0">
                <a:solidFill>
                  <a:schemeClr val="bg1"/>
                </a:solidFill>
              </a:rPr>
              <a:t>om</a:t>
            </a:r>
          </a:p>
        </p:txBody>
      </p:sp>
      <p:sp>
        <p:nvSpPr>
          <p:cNvPr id="100" name="Tekstfelt 99">
            <a:extLst>
              <a:ext uri="{FF2B5EF4-FFF2-40B4-BE49-F238E27FC236}">
                <a16:creationId xmlns:a16="http://schemas.microsoft.com/office/drawing/2014/main" id="{79956E18-8D07-4975-A2BD-AA13536584E8}"/>
              </a:ext>
            </a:extLst>
          </p:cNvPr>
          <p:cNvSpPr txBox="1"/>
          <p:nvPr/>
        </p:nvSpPr>
        <p:spPr>
          <a:xfrm>
            <a:off x="1838879" y="8354688"/>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101" name="Billede 100">
            <a:extLst>
              <a:ext uri="{FF2B5EF4-FFF2-40B4-BE49-F238E27FC236}">
                <a16:creationId xmlns:a16="http://schemas.microsoft.com/office/drawing/2014/main" id="{2941A14E-EC73-450D-929E-9DBF43B40C20}"/>
              </a:ext>
            </a:extLst>
          </p:cNvPr>
          <p:cNvPicPr>
            <a:picLocks noChangeAspect="1"/>
          </p:cNvPicPr>
          <p:nvPr/>
        </p:nvPicPr>
        <p:blipFill>
          <a:blip r:embed="rId9">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651193" y="6503757"/>
            <a:ext cx="757540" cy="586618"/>
          </a:xfrm>
          <a:prstGeom prst="rect">
            <a:avLst/>
          </a:prstGeom>
          <a:noFill/>
        </p:spPr>
      </p:pic>
      <p:sp>
        <p:nvSpPr>
          <p:cNvPr id="102" name="Tekstfelt 101">
            <a:extLst>
              <a:ext uri="{FF2B5EF4-FFF2-40B4-BE49-F238E27FC236}">
                <a16:creationId xmlns:a16="http://schemas.microsoft.com/office/drawing/2014/main" id="{139A33FB-CFB9-4E32-8052-93E20E2DDC39}"/>
              </a:ext>
            </a:extLst>
          </p:cNvPr>
          <p:cNvSpPr txBox="1"/>
          <p:nvPr/>
        </p:nvSpPr>
        <p:spPr>
          <a:xfrm>
            <a:off x="4820777" y="6728471"/>
            <a:ext cx="1260580" cy="163571"/>
          </a:xfrm>
          <a:prstGeom prst="rect">
            <a:avLst/>
          </a:prstGeom>
          <a:noFill/>
        </p:spPr>
        <p:txBody>
          <a:bodyPr wrap="square" lIns="0" tIns="0" rIns="0" bIns="0" rtlCol="0">
            <a:spAutoFit/>
          </a:bodyPr>
          <a:lstStyle/>
          <a:p>
            <a:pPr algn="l"/>
            <a:r>
              <a:rPr lang="da-DK" sz="1063" dirty="0">
                <a:solidFill>
                  <a:srgbClr val="666699"/>
                </a:solidFill>
              </a:rPr>
              <a:t>Hvad oplever du?</a:t>
            </a:r>
          </a:p>
        </p:txBody>
      </p:sp>
      <p:sp>
        <p:nvSpPr>
          <p:cNvPr id="103" name="Tekstfelt 102">
            <a:extLst>
              <a:ext uri="{FF2B5EF4-FFF2-40B4-BE49-F238E27FC236}">
                <a16:creationId xmlns:a16="http://schemas.microsoft.com/office/drawing/2014/main" id="{BD6E8F57-0D0F-43E0-91A4-779B7C35A764}"/>
              </a:ext>
            </a:extLst>
          </p:cNvPr>
          <p:cNvSpPr txBox="1"/>
          <p:nvPr/>
        </p:nvSpPr>
        <p:spPr>
          <a:xfrm>
            <a:off x="4820777" y="7326544"/>
            <a:ext cx="1260580" cy="490712"/>
          </a:xfrm>
          <a:prstGeom prst="rect">
            <a:avLst/>
          </a:prstGeom>
          <a:no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104" name="Billede 103">
            <a:extLst>
              <a:ext uri="{FF2B5EF4-FFF2-40B4-BE49-F238E27FC236}">
                <a16:creationId xmlns:a16="http://schemas.microsoft.com/office/drawing/2014/main" id="{3A09DA17-3B7E-4521-9187-C0E7D1E89FC0}"/>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4002634" y="7219338"/>
            <a:ext cx="757540" cy="631765"/>
          </a:xfrm>
          <a:prstGeom prst="rect">
            <a:avLst/>
          </a:prstGeom>
          <a:noFill/>
        </p:spPr>
      </p:pic>
      <p:pic>
        <p:nvPicPr>
          <p:cNvPr id="105" name="Billede 104">
            <a:extLst>
              <a:ext uri="{FF2B5EF4-FFF2-40B4-BE49-F238E27FC236}">
                <a16:creationId xmlns:a16="http://schemas.microsoft.com/office/drawing/2014/main" id="{3D16D0CC-6808-4EFF-985B-46F530339BF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4564467" y="8089963"/>
            <a:ext cx="1184587" cy="670254"/>
          </a:xfrm>
          <a:prstGeom prst="rect">
            <a:avLst/>
          </a:prstGeom>
          <a:noFill/>
        </p:spPr>
      </p:pic>
      <p:sp>
        <p:nvSpPr>
          <p:cNvPr id="106" name="Tekstfelt 105">
            <a:extLst>
              <a:ext uri="{FF2B5EF4-FFF2-40B4-BE49-F238E27FC236}">
                <a16:creationId xmlns:a16="http://schemas.microsoft.com/office/drawing/2014/main" id="{DB580D2F-C3DC-4EB7-AD91-881751D15CCB}"/>
              </a:ext>
            </a:extLst>
          </p:cNvPr>
          <p:cNvSpPr txBox="1"/>
          <p:nvPr/>
        </p:nvSpPr>
        <p:spPr>
          <a:xfrm>
            <a:off x="4685121" y="8248968"/>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107" name="Tekstfelt 106">
            <a:extLst>
              <a:ext uri="{FF2B5EF4-FFF2-40B4-BE49-F238E27FC236}">
                <a16:creationId xmlns:a16="http://schemas.microsoft.com/office/drawing/2014/main" id="{3AA8EE6A-C7E1-445F-888E-5B418B2F3698}"/>
              </a:ext>
            </a:extLst>
          </p:cNvPr>
          <p:cNvSpPr txBox="1"/>
          <p:nvPr/>
        </p:nvSpPr>
        <p:spPr>
          <a:xfrm>
            <a:off x="5070174" y="8331800"/>
            <a:ext cx="340079" cy="173253"/>
          </a:xfrm>
          <a:prstGeom prst="rect">
            <a:avLst/>
          </a:prstGeom>
          <a:noFill/>
        </p:spPr>
        <p:txBody>
          <a:bodyPr wrap="square" rtlCol="0">
            <a:spAutoFit/>
          </a:bodyPr>
          <a:lstStyle/>
          <a:p>
            <a:r>
              <a:rPr lang="da-DK" sz="526" dirty="0">
                <a:solidFill>
                  <a:schemeClr val="bg1"/>
                </a:solidFill>
              </a:rPr>
              <a:t>om</a:t>
            </a:r>
          </a:p>
        </p:txBody>
      </p:sp>
      <p:sp>
        <p:nvSpPr>
          <p:cNvPr id="108" name="Tekstfelt 107">
            <a:extLst>
              <a:ext uri="{FF2B5EF4-FFF2-40B4-BE49-F238E27FC236}">
                <a16:creationId xmlns:a16="http://schemas.microsoft.com/office/drawing/2014/main" id="{6DE41495-F9D0-4912-9ACA-4C655C554639}"/>
              </a:ext>
            </a:extLst>
          </p:cNvPr>
          <p:cNvSpPr txBox="1"/>
          <p:nvPr/>
        </p:nvSpPr>
        <p:spPr>
          <a:xfrm>
            <a:off x="5220918" y="8381173"/>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109" name="Billede 108">
            <a:extLst>
              <a:ext uri="{FF2B5EF4-FFF2-40B4-BE49-F238E27FC236}">
                <a16:creationId xmlns:a16="http://schemas.microsoft.com/office/drawing/2014/main" id="{69D7F1D2-EB80-4503-92EF-153F276E0E97}"/>
              </a:ext>
            </a:extLst>
          </p:cNvPr>
          <p:cNvPicPr>
            <a:picLocks noChangeAspect="1"/>
          </p:cNvPicPr>
          <p:nvPr/>
        </p:nvPicPr>
        <p:blipFill>
          <a:blip r:embed="rId9">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4033232" y="6530242"/>
            <a:ext cx="757540" cy="586618"/>
          </a:xfrm>
          <a:prstGeom prst="rect">
            <a:avLst/>
          </a:prstGeom>
          <a:noFill/>
        </p:spPr>
      </p:pic>
      <p:sp>
        <p:nvSpPr>
          <p:cNvPr id="54" name="Rektangel 53">
            <a:extLst>
              <a:ext uri="{FF2B5EF4-FFF2-40B4-BE49-F238E27FC236}">
                <a16:creationId xmlns:a16="http://schemas.microsoft.com/office/drawing/2014/main" id="{1E4A9420-71B1-4A86-9E74-7A2CF65511B2}"/>
              </a:ext>
            </a:extLst>
          </p:cNvPr>
          <p:cNvSpPr/>
          <p:nvPr/>
        </p:nvSpPr>
        <p:spPr>
          <a:xfrm>
            <a:off x="3734011" y="5222621"/>
            <a:ext cx="2589576" cy="554639"/>
          </a:xfrm>
          <a:prstGeom prst="rect">
            <a:avLst/>
          </a:prstGeom>
        </p:spPr>
        <p:txBody>
          <a:bodyPr wrap="square">
            <a:spAutoFit/>
          </a:bodyPr>
          <a:lstStyle/>
          <a:p>
            <a:pPr algn="ctr"/>
            <a:r>
              <a:rPr lang="da-DK" sz="1502" b="1" dirty="0"/>
              <a:t>LEDELSESRUM OG BESLUTNINGSKOMPETENCE</a:t>
            </a:r>
            <a:endParaRPr lang="da-DK" sz="1201" dirty="0"/>
          </a:p>
        </p:txBody>
      </p:sp>
      <p:sp>
        <p:nvSpPr>
          <p:cNvPr id="58" name="Rektangel 57">
            <a:extLst>
              <a:ext uri="{FF2B5EF4-FFF2-40B4-BE49-F238E27FC236}">
                <a16:creationId xmlns:a16="http://schemas.microsoft.com/office/drawing/2014/main" id="{E61F5458-E13B-456B-A859-6F99411B1C87}"/>
              </a:ext>
            </a:extLst>
          </p:cNvPr>
          <p:cNvSpPr/>
          <p:nvPr/>
        </p:nvSpPr>
        <p:spPr>
          <a:xfrm>
            <a:off x="507074" y="5196136"/>
            <a:ext cx="2589576" cy="554639"/>
          </a:xfrm>
          <a:prstGeom prst="rect">
            <a:avLst/>
          </a:prstGeom>
        </p:spPr>
        <p:txBody>
          <a:bodyPr wrap="square">
            <a:spAutoFit/>
          </a:bodyPr>
          <a:lstStyle/>
          <a:p>
            <a:pPr algn="ctr"/>
            <a:r>
              <a:rPr lang="da-DK" sz="1502" b="1" dirty="0"/>
              <a:t>LEDELSESRUM OG BESLUTNINGSKOMPETENCE</a:t>
            </a:r>
            <a:endParaRPr lang="da-DK" sz="1201" dirty="0"/>
          </a:p>
        </p:txBody>
      </p:sp>
      <p:sp>
        <p:nvSpPr>
          <p:cNvPr id="59" name="Rektangel 58">
            <a:extLst>
              <a:ext uri="{FF2B5EF4-FFF2-40B4-BE49-F238E27FC236}">
                <a16:creationId xmlns:a16="http://schemas.microsoft.com/office/drawing/2014/main" id="{AED12A16-D243-4150-8CE9-DA6C77FDFBCC}"/>
              </a:ext>
            </a:extLst>
          </p:cNvPr>
          <p:cNvSpPr/>
          <p:nvPr/>
        </p:nvSpPr>
        <p:spPr>
          <a:xfrm>
            <a:off x="3755025" y="966570"/>
            <a:ext cx="2589576" cy="554639"/>
          </a:xfrm>
          <a:prstGeom prst="rect">
            <a:avLst/>
          </a:prstGeom>
        </p:spPr>
        <p:txBody>
          <a:bodyPr wrap="square">
            <a:spAutoFit/>
          </a:bodyPr>
          <a:lstStyle/>
          <a:p>
            <a:pPr algn="ctr"/>
            <a:r>
              <a:rPr lang="da-DK" sz="1502" b="1" dirty="0"/>
              <a:t>LEDELSESRUM OG BESLUTNINGSKOMPETENCE</a:t>
            </a:r>
            <a:endParaRPr lang="da-DK" sz="1201" dirty="0"/>
          </a:p>
        </p:txBody>
      </p:sp>
    </p:spTree>
    <p:extLst>
      <p:ext uri="{BB962C8B-B14F-4D97-AF65-F5344CB8AC3E}">
        <p14:creationId xmlns:p14="http://schemas.microsoft.com/office/powerpoint/2010/main" val="3727789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ktangel: afrundede hjørner 19">
            <a:extLst>
              <a:ext uri="{FF2B5EF4-FFF2-40B4-BE49-F238E27FC236}">
                <a16:creationId xmlns:a16="http://schemas.microsoft.com/office/drawing/2014/main" id="{7636A8EA-18A0-4E37-8BF1-4AA667095381}"/>
              </a:ext>
            </a:extLst>
          </p:cNvPr>
          <p:cNvSpPr/>
          <p:nvPr/>
        </p:nvSpPr>
        <p:spPr>
          <a:xfrm>
            <a:off x="724060" y="890337"/>
            <a:ext cx="5368900" cy="8044753"/>
          </a:xfrm>
          <a:prstGeom prst="roundRect">
            <a:avLst/>
          </a:prstGeom>
          <a:solidFill>
            <a:schemeClr val="accent6">
              <a:lumMod val="60000"/>
              <a:lumOff val="40000"/>
            </a:schemeClr>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2102" dirty="0">
              <a:solidFill>
                <a:schemeClr val="tx1"/>
              </a:solidFill>
            </a:endParaRPr>
          </a:p>
        </p:txBody>
      </p:sp>
      <p:sp>
        <p:nvSpPr>
          <p:cNvPr id="2" name="Tekstfelt 1">
            <a:extLst>
              <a:ext uri="{FF2B5EF4-FFF2-40B4-BE49-F238E27FC236}">
                <a16:creationId xmlns:a16="http://schemas.microsoft.com/office/drawing/2014/main" id="{48317B6A-3CD8-430C-89DB-C4036AD881C9}"/>
              </a:ext>
            </a:extLst>
          </p:cNvPr>
          <p:cNvSpPr txBox="1"/>
          <p:nvPr/>
        </p:nvSpPr>
        <p:spPr>
          <a:xfrm>
            <a:off x="724059" y="1388054"/>
            <a:ext cx="5327921" cy="1340110"/>
          </a:xfrm>
          <a:prstGeom prst="rect">
            <a:avLst/>
          </a:prstGeom>
          <a:noFill/>
        </p:spPr>
        <p:txBody>
          <a:bodyPr wrap="square" rtlCol="0">
            <a:spAutoFit/>
          </a:bodyPr>
          <a:lstStyle/>
          <a:p>
            <a:pPr algn="ctr"/>
            <a:r>
              <a:rPr lang="da-DK" sz="4054" dirty="0">
                <a:latin typeface="Bahnschrift" panose="020B0502040204020203" pitchFamily="34" charset="0"/>
              </a:rPr>
              <a:t>Krydspres og modsatrettede krav</a:t>
            </a:r>
            <a:endParaRPr lang="da-DK" sz="1063" dirty="0">
              <a:latin typeface="Bahnschrift" panose="020B0502040204020203" pitchFamily="34" charset="0"/>
            </a:endParaRPr>
          </a:p>
        </p:txBody>
      </p:sp>
      <p:sp>
        <p:nvSpPr>
          <p:cNvPr id="3" name="Rektangel 2">
            <a:extLst>
              <a:ext uri="{FF2B5EF4-FFF2-40B4-BE49-F238E27FC236}">
                <a16:creationId xmlns:a16="http://schemas.microsoft.com/office/drawing/2014/main" id="{1528B606-6BAE-4F4B-8C8C-71F7994FA871}"/>
              </a:ext>
            </a:extLst>
          </p:cNvPr>
          <p:cNvSpPr/>
          <p:nvPr/>
        </p:nvSpPr>
        <p:spPr>
          <a:xfrm>
            <a:off x="1204588" y="3225881"/>
            <a:ext cx="4677596" cy="5355312"/>
          </a:xfrm>
          <a:prstGeom prst="rect">
            <a:avLst/>
          </a:prstGeom>
        </p:spPr>
        <p:txBody>
          <a:bodyPr wrap="square">
            <a:spAutoFit/>
          </a:bodyPr>
          <a:lstStyle/>
          <a:p>
            <a:r>
              <a:rPr lang="da-DK" dirty="0"/>
              <a:t>Lederen står ofte over for krydspres og komplekse udfordringer, hvor de møder modsatrettede krav og forventninger fra forskellige aktører fx medarbejdere, ledelsen og eksterne interessenter. </a:t>
            </a:r>
          </a:p>
          <a:p>
            <a:endParaRPr lang="da-DK" dirty="0"/>
          </a:p>
          <a:p>
            <a:r>
              <a:rPr lang="da-DK" dirty="0"/>
              <a:t>Det handler om krav om effektivitet og besparelser til behovet for at sikre trivsel og engagement blandt medarbejdere. </a:t>
            </a:r>
          </a:p>
          <a:p>
            <a:endParaRPr lang="da-DK" dirty="0"/>
          </a:p>
          <a:p>
            <a:r>
              <a:rPr lang="da-DK" dirty="0"/>
              <a:t>For lederen kan disse modsatrettede krav skabe et stort psykisk pres, der udfordrer trivsel og effektivitet. </a:t>
            </a:r>
          </a:p>
          <a:p>
            <a:endParaRPr lang="da-DK" dirty="0"/>
          </a:p>
          <a:p>
            <a:r>
              <a:rPr lang="da-DK" dirty="0"/>
              <a:t>Det er derfor afgørende at finde veje til at navigere i dette krydspres, så det vendes fra at være hæmmende til at blive en kilde til motivation og udvikling. Det handler om at finde den rette balance.</a:t>
            </a:r>
          </a:p>
        </p:txBody>
      </p:sp>
    </p:spTree>
    <p:extLst>
      <p:ext uri="{BB962C8B-B14F-4D97-AF65-F5344CB8AC3E}">
        <p14:creationId xmlns:p14="http://schemas.microsoft.com/office/powerpoint/2010/main" val="2652116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ktangel: afrundede hjørner 19">
            <a:extLst>
              <a:ext uri="{FF2B5EF4-FFF2-40B4-BE49-F238E27FC236}">
                <a16:creationId xmlns:a16="http://schemas.microsoft.com/office/drawing/2014/main" id="{7636A8EA-18A0-4E37-8BF1-4AA667095381}"/>
              </a:ext>
            </a:extLst>
          </p:cNvPr>
          <p:cNvSpPr/>
          <p:nvPr/>
        </p:nvSpPr>
        <p:spPr>
          <a:xfrm>
            <a:off x="315918" y="677750"/>
            <a:ext cx="2840706" cy="4061227"/>
          </a:xfrm>
          <a:prstGeom prst="roundRect">
            <a:avLst/>
          </a:prstGeom>
          <a:solidFill>
            <a:schemeClr val="accent6">
              <a:lumMod val="60000"/>
              <a:lumOff val="40000"/>
            </a:schemeClr>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dirty="0">
              <a:solidFill>
                <a:schemeClr val="tx1"/>
              </a:solidFill>
            </a:endParaRPr>
          </a:p>
        </p:txBody>
      </p:sp>
      <p:sp>
        <p:nvSpPr>
          <p:cNvPr id="10" name="Rektangel 9">
            <a:extLst>
              <a:ext uri="{FF2B5EF4-FFF2-40B4-BE49-F238E27FC236}">
                <a16:creationId xmlns:a16="http://schemas.microsoft.com/office/drawing/2014/main" id="{54288293-69DD-4CB7-97B7-CFF504ADB923}"/>
              </a:ext>
            </a:extLst>
          </p:cNvPr>
          <p:cNvSpPr/>
          <p:nvPr/>
        </p:nvSpPr>
        <p:spPr>
          <a:xfrm>
            <a:off x="623838" y="902241"/>
            <a:ext cx="2382419" cy="554639"/>
          </a:xfrm>
          <a:prstGeom prst="rect">
            <a:avLst/>
          </a:prstGeom>
        </p:spPr>
        <p:txBody>
          <a:bodyPr wrap="square">
            <a:spAutoFit/>
          </a:bodyPr>
          <a:lstStyle/>
          <a:p>
            <a:pPr algn="ctr"/>
            <a:r>
              <a:rPr lang="da-DK" sz="1502" b="1" dirty="0"/>
              <a:t>KRYDSPRES OG MODSATRETTEDE KRAV</a:t>
            </a:r>
          </a:p>
        </p:txBody>
      </p:sp>
      <p:sp>
        <p:nvSpPr>
          <p:cNvPr id="2" name="Rektangel 1">
            <a:extLst>
              <a:ext uri="{FF2B5EF4-FFF2-40B4-BE49-F238E27FC236}">
                <a16:creationId xmlns:a16="http://schemas.microsoft.com/office/drawing/2014/main" id="{5175CA2E-F5A5-412D-8917-EDE10E8468B5}"/>
              </a:ext>
            </a:extLst>
          </p:cNvPr>
          <p:cNvSpPr/>
          <p:nvPr/>
        </p:nvSpPr>
        <p:spPr>
          <a:xfrm>
            <a:off x="567740" y="1545591"/>
            <a:ext cx="2330334" cy="923330"/>
          </a:xfrm>
          <a:prstGeom prst="rect">
            <a:avLst/>
          </a:prstGeom>
        </p:spPr>
        <p:txBody>
          <a:bodyPr wrap="square">
            <a:spAutoFit/>
          </a:bodyPr>
          <a:lstStyle/>
          <a:p>
            <a:pPr algn="ctr"/>
            <a:r>
              <a:rPr lang="da-DK" sz="1350" b="1" dirty="0"/>
              <a:t>Der er stigende krav, kompleksitet og forventninger men begrænset tid og ressourcer</a:t>
            </a:r>
          </a:p>
        </p:txBody>
      </p:sp>
      <p:sp>
        <p:nvSpPr>
          <p:cNvPr id="52" name="Rektangel: afrundede hjørner 51">
            <a:extLst>
              <a:ext uri="{FF2B5EF4-FFF2-40B4-BE49-F238E27FC236}">
                <a16:creationId xmlns:a16="http://schemas.microsoft.com/office/drawing/2014/main" id="{1EFE05D4-CEDD-4A66-AAD7-C029E2DD9F04}"/>
              </a:ext>
            </a:extLst>
          </p:cNvPr>
          <p:cNvSpPr/>
          <p:nvPr/>
        </p:nvSpPr>
        <p:spPr>
          <a:xfrm>
            <a:off x="3624788" y="695975"/>
            <a:ext cx="2840706" cy="4061227"/>
          </a:xfrm>
          <a:prstGeom prst="roundRect">
            <a:avLst/>
          </a:prstGeom>
          <a:solidFill>
            <a:schemeClr val="accent6">
              <a:lumMod val="60000"/>
              <a:lumOff val="40000"/>
            </a:schemeClr>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70" name="Rektangel 69">
            <a:extLst>
              <a:ext uri="{FF2B5EF4-FFF2-40B4-BE49-F238E27FC236}">
                <a16:creationId xmlns:a16="http://schemas.microsoft.com/office/drawing/2014/main" id="{8144CE61-A808-422F-8B7F-E9103538B4D5}"/>
              </a:ext>
            </a:extLst>
          </p:cNvPr>
          <p:cNvSpPr/>
          <p:nvPr/>
        </p:nvSpPr>
        <p:spPr>
          <a:xfrm>
            <a:off x="3881214" y="1542344"/>
            <a:ext cx="2382419" cy="715581"/>
          </a:xfrm>
          <a:prstGeom prst="rect">
            <a:avLst/>
          </a:prstGeom>
        </p:spPr>
        <p:txBody>
          <a:bodyPr wrap="square">
            <a:spAutoFit/>
          </a:bodyPr>
          <a:lstStyle/>
          <a:p>
            <a:pPr algn="ctr"/>
            <a:r>
              <a:rPr lang="da-DK" sz="1350" b="1" dirty="0"/>
              <a:t>Jeg står ofte alene med mine beslutninger i pressede situationer</a:t>
            </a:r>
          </a:p>
        </p:txBody>
      </p:sp>
      <p:sp>
        <p:nvSpPr>
          <p:cNvPr id="71" name="Rektangel: afrundede hjørner 70">
            <a:extLst>
              <a:ext uri="{FF2B5EF4-FFF2-40B4-BE49-F238E27FC236}">
                <a16:creationId xmlns:a16="http://schemas.microsoft.com/office/drawing/2014/main" id="{FFE994FF-8662-425A-AC1E-CF70EA765302}"/>
              </a:ext>
            </a:extLst>
          </p:cNvPr>
          <p:cNvSpPr/>
          <p:nvPr/>
        </p:nvSpPr>
        <p:spPr>
          <a:xfrm>
            <a:off x="354367" y="5034231"/>
            <a:ext cx="2840706" cy="4061227"/>
          </a:xfrm>
          <a:prstGeom prst="roundRect">
            <a:avLst/>
          </a:prstGeom>
          <a:solidFill>
            <a:schemeClr val="accent6">
              <a:lumMod val="60000"/>
              <a:lumOff val="40000"/>
            </a:schemeClr>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82" name="Rektangel: afrundede hjørner 81">
            <a:extLst>
              <a:ext uri="{FF2B5EF4-FFF2-40B4-BE49-F238E27FC236}">
                <a16:creationId xmlns:a16="http://schemas.microsoft.com/office/drawing/2014/main" id="{BA808342-D61C-4EE3-86B5-AA44EBAFF01B}"/>
              </a:ext>
            </a:extLst>
          </p:cNvPr>
          <p:cNvSpPr/>
          <p:nvPr/>
        </p:nvSpPr>
        <p:spPr>
          <a:xfrm>
            <a:off x="3608446" y="5030953"/>
            <a:ext cx="2840706" cy="4061227"/>
          </a:xfrm>
          <a:prstGeom prst="roundRect">
            <a:avLst/>
          </a:prstGeom>
          <a:solidFill>
            <a:schemeClr val="accent6">
              <a:lumMod val="60000"/>
              <a:lumOff val="40000"/>
            </a:schemeClr>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92" name="Rektangel 91">
            <a:extLst>
              <a:ext uri="{FF2B5EF4-FFF2-40B4-BE49-F238E27FC236}">
                <a16:creationId xmlns:a16="http://schemas.microsoft.com/office/drawing/2014/main" id="{55D4B61C-7FD3-4F90-AFCE-840CAF78F9BD}"/>
              </a:ext>
            </a:extLst>
          </p:cNvPr>
          <p:cNvSpPr/>
          <p:nvPr/>
        </p:nvSpPr>
        <p:spPr>
          <a:xfrm>
            <a:off x="3835970" y="5826813"/>
            <a:ext cx="2468478" cy="715581"/>
          </a:xfrm>
          <a:prstGeom prst="rect">
            <a:avLst/>
          </a:prstGeom>
        </p:spPr>
        <p:txBody>
          <a:bodyPr wrap="square">
            <a:spAutoFit/>
          </a:bodyPr>
          <a:lstStyle/>
          <a:p>
            <a:pPr algn="ctr"/>
            <a:r>
              <a:rPr lang="da-DK" sz="1350" b="1" dirty="0"/>
              <a:t>Vi kan blive bedre til at sikre en balance mellem krav og ressourcer i vores ledelse</a:t>
            </a:r>
          </a:p>
        </p:txBody>
      </p:sp>
      <p:sp>
        <p:nvSpPr>
          <p:cNvPr id="46" name="Rektangel 45">
            <a:extLst>
              <a:ext uri="{FF2B5EF4-FFF2-40B4-BE49-F238E27FC236}">
                <a16:creationId xmlns:a16="http://schemas.microsoft.com/office/drawing/2014/main" id="{CCFFC0AD-98A8-4E2E-9A00-75A163058293}"/>
              </a:ext>
            </a:extLst>
          </p:cNvPr>
          <p:cNvSpPr/>
          <p:nvPr/>
        </p:nvSpPr>
        <p:spPr>
          <a:xfrm>
            <a:off x="445385" y="5838201"/>
            <a:ext cx="2658671" cy="715581"/>
          </a:xfrm>
          <a:prstGeom prst="rect">
            <a:avLst/>
          </a:prstGeom>
        </p:spPr>
        <p:txBody>
          <a:bodyPr wrap="square">
            <a:spAutoFit/>
          </a:bodyPr>
          <a:lstStyle/>
          <a:p>
            <a:pPr algn="ctr"/>
            <a:r>
              <a:rPr lang="da-DK" sz="1350" b="1" dirty="0"/>
              <a:t>Vi lykkes med at afstemme forventninger til håndtering af modsatrettede krav</a:t>
            </a:r>
          </a:p>
        </p:txBody>
      </p:sp>
      <p:sp>
        <p:nvSpPr>
          <p:cNvPr id="48" name="Tekstfelt 47">
            <a:extLst>
              <a:ext uri="{FF2B5EF4-FFF2-40B4-BE49-F238E27FC236}">
                <a16:creationId xmlns:a16="http://schemas.microsoft.com/office/drawing/2014/main" id="{24B7BA97-C63F-47A6-A83A-80F13F29E45B}"/>
              </a:ext>
            </a:extLst>
          </p:cNvPr>
          <p:cNvSpPr txBox="1"/>
          <p:nvPr/>
        </p:nvSpPr>
        <p:spPr>
          <a:xfrm>
            <a:off x="1411383" y="2518623"/>
            <a:ext cx="1260580" cy="163571"/>
          </a:xfrm>
          <a:prstGeom prst="rect">
            <a:avLst/>
          </a:prstGeom>
          <a:solidFill>
            <a:schemeClr val="accent6">
              <a:lumMod val="60000"/>
              <a:lumOff val="40000"/>
            </a:schemeClr>
          </a:solidFill>
        </p:spPr>
        <p:txBody>
          <a:bodyPr wrap="square" lIns="0" tIns="0" rIns="0" bIns="0" rtlCol="0">
            <a:spAutoFit/>
          </a:bodyPr>
          <a:lstStyle/>
          <a:p>
            <a:pPr algn="l"/>
            <a:r>
              <a:rPr lang="da-DK" sz="1063" dirty="0">
                <a:solidFill>
                  <a:srgbClr val="666699"/>
                </a:solidFill>
              </a:rPr>
              <a:t>Hvad oplever du?</a:t>
            </a:r>
          </a:p>
        </p:txBody>
      </p:sp>
      <p:sp>
        <p:nvSpPr>
          <p:cNvPr id="49" name="Tekstfelt 48">
            <a:extLst>
              <a:ext uri="{FF2B5EF4-FFF2-40B4-BE49-F238E27FC236}">
                <a16:creationId xmlns:a16="http://schemas.microsoft.com/office/drawing/2014/main" id="{C129A319-B258-446F-8E36-3B83CAA20B27}"/>
              </a:ext>
            </a:extLst>
          </p:cNvPr>
          <p:cNvSpPr txBox="1"/>
          <p:nvPr/>
        </p:nvSpPr>
        <p:spPr>
          <a:xfrm>
            <a:off x="1411383" y="3127579"/>
            <a:ext cx="1260580" cy="490712"/>
          </a:xfrm>
          <a:prstGeom prst="rect">
            <a:avLst/>
          </a:prstGeom>
          <a:solidFill>
            <a:schemeClr val="accent6">
              <a:lumMod val="60000"/>
              <a:lumOff val="40000"/>
            </a:schemeClr>
          </a:solid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50" name="Billede 49">
            <a:extLst>
              <a:ext uri="{FF2B5EF4-FFF2-40B4-BE49-F238E27FC236}">
                <a16:creationId xmlns:a16="http://schemas.microsoft.com/office/drawing/2014/main" id="{18FBE94F-FB16-4B98-BB45-A8F6FBF88FC3}"/>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583053" y="3023360"/>
            <a:ext cx="757540" cy="631765"/>
          </a:xfrm>
          <a:prstGeom prst="rect">
            <a:avLst/>
          </a:prstGeom>
          <a:solidFill>
            <a:schemeClr val="accent6">
              <a:lumMod val="60000"/>
              <a:lumOff val="40000"/>
            </a:schemeClr>
          </a:solidFill>
        </p:spPr>
      </p:pic>
      <p:pic>
        <p:nvPicPr>
          <p:cNvPr id="51" name="Billede 50">
            <a:extLst>
              <a:ext uri="{FF2B5EF4-FFF2-40B4-BE49-F238E27FC236}">
                <a16:creationId xmlns:a16="http://schemas.microsoft.com/office/drawing/2014/main" id="{A3876113-6045-47DD-A83C-C52EFB03E88A}"/>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1155073" y="3880115"/>
            <a:ext cx="1184587" cy="670254"/>
          </a:xfrm>
          <a:prstGeom prst="rect">
            <a:avLst/>
          </a:prstGeom>
          <a:solidFill>
            <a:schemeClr val="accent6">
              <a:lumMod val="60000"/>
              <a:lumOff val="40000"/>
            </a:schemeClr>
          </a:solidFill>
        </p:spPr>
      </p:pic>
      <p:sp>
        <p:nvSpPr>
          <p:cNvPr id="55" name="Tekstfelt 54">
            <a:extLst>
              <a:ext uri="{FF2B5EF4-FFF2-40B4-BE49-F238E27FC236}">
                <a16:creationId xmlns:a16="http://schemas.microsoft.com/office/drawing/2014/main" id="{01C1F08E-BB00-4E9F-9B89-1C6DDDC066A2}"/>
              </a:ext>
            </a:extLst>
          </p:cNvPr>
          <p:cNvSpPr txBox="1"/>
          <p:nvPr/>
        </p:nvSpPr>
        <p:spPr>
          <a:xfrm>
            <a:off x="1275727" y="4039120"/>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56" name="Tekstfelt 55">
            <a:extLst>
              <a:ext uri="{FF2B5EF4-FFF2-40B4-BE49-F238E27FC236}">
                <a16:creationId xmlns:a16="http://schemas.microsoft.com/office/drawing/2014/main" id="{8ECCBD54-D2F8-4C8D-8D13-6487F362F854}"/>
              </a:ext>
            </a:extLst>
          </p:cNvPr>
          <p:cNvSpPr txBox="1"/>
          <p:nvPr/>
        </p:nvSpPr>
        <p:spPr>
          <a:xfrm>
            <a:off x="1660780" y="4121952"/>
            <a:ext cx="340079" cy="173253"/>
          </a:xfrm>
          <a:prstGeom prst="rect">
            <a:avLst/>
          </a:prstGeom>
          <a:noFill/>
        </p:spPr>
        <p:txBody>
          <a:bodyPr wrap="square" rtlCol="0">
            <a:spAutoFit/>
          </a:bodyPr>
          <a:lstStyle/>
          <a:p>
            <a:r>
              <a:rPr lang="da-DK" sz="526" dirty="0">
                <a:solidFill>
                  <a:schemeClr val="bg1"/>
                </a:solidFill>
              </a:rPr>
              <a:t>om</a:t>
            </a:r>
          </a:p>
        </p:txBody>
      </p:sp>
      <p:sp>
        <p:nvSpPr>
          <p:cNvPr id="57" name="Tekstfelt 56">
            <a:extLst>
              <a:ext uri="{FF2B5EF4-FFF2-40B4-BE49-F238E27FC236}">
                <a16:creationId xmlns:a16="http://schemas.microsoft.com/office/drawing/2014/main" id="{2A0F71E8-B026-407C-AAC8-A31A2972F0E2}"/>
              </a:ext>
            </a:extLst>
          </p:cNvPr>
          <p:cNvSpPr txBox="1"/>
          <p:nvPr/>
        </p:nvSpPr>
        <p:spPr>
          <a:xfrm>
            <a:off x="1811524" y="4171325"/>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58" name="Billede 57">
            <a:extLst>
              <a:ext uri="{FF2B5EF4-FFF2-40B4-BE49-F238E27FC236}">
                <a16:creationId xmlns:a16="http://schemas.microsoft.com/office/drawing/2014/main" id="{71BABED9-AFC3-4681-A923-1C5B1E9841BC}"/>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623838" y="2320394"/>
            <a:ext cx="757540" cy="586618"/>
          </a:xfrm>
          <a:prstGeom prst="rect">
            <a:avLst/>
          </a:prstGeom>
          <a:solidFill>
            <a:schemeClr val="accent6">
              <a:lumMod val="60000"/>
              <a:lumOff val="40000"/>
            </a:schemeClr>
          </a:solidFill>
        </p:spPr>
      </p:pic>
      <p:sp>
        <p:nvSpPr>
          <p:cNvPr id="96" name="Tekstfelt 95">
            <a:extLst>
              <a:ext uri="{FF2B5EF4-FFF2-40B4-BE49-F238E27FC236}">
                <a16:creationId xmlns:a16="http://schemas.microsoft.com/office/drawing/2014/main" id="{197D0D65-E5E8-40F3-8DE9-FE62315318BC}"/>
              </a:ext>
            </a:extLst>
          </p:cNvPr>
          <p:cNvSpPr txBox="1"/>
          <p:nvPr/>
        </p:nvSpPr>
        <p:spPr>
          <a:xfrm>
            <a:off x="4777783" y="2560778"/>
            <a:ext cx="1260580" cy="163571"/>
          </a:xfrm>
          <a:prstGeom prst="rect">
            <a:avLst/>
          </a:prstGeom>
          <a:solidFill>
            <a:schemeClr val="accent6">
              <a:lumMod val="60000"/>
              <a:lumOff val="40000"/>
            </a:schemeClr>
          </a:solidFill>
        </p:spPr>
        <p:txBody>
          <a:bodyPr wrap="square" lIns="0" tIns="0" rIns="0" bIns="0" rtlCol="0">
            <a:spAutoFit/>
          </a:bodyPr>
          <a:lstStyle/>
          <a:p>
            <a:pPr algn="l"/>
            <a:r>
              <a:rPr lang="da-DK" sz="1063" dirty="0">
                <a:solidFill>
                  <a:srgbClr val="666699"/>
                </a:solidFill>
              </a:rPr>
              <a:t>Hvad oplever du?</a:t>
            </a:r>
          </a:p>
        </p:txBody>
      </p:sp>
      <p:sp>
        <p:nvSpPr>
          <p:cNvPr id="97" name="Tekstfelt 96">
            <a:extLst>
              <a:ext uri="{FF2B5EF4-FFF2-40B4-BE49-F238E27FC236}">
                <a16:creationId xmlns:a16="http://schemas.microsoft.com/office/drawing/2014/main" id="{1A040363-0AF1-4F5B-92F2-828DAAE09DB7}"/>
              </a:ext>
            </a:extLst>
          </p:cNvPr>
          <p:cNvSpPr txBox="1"/>
          <p:nvPr/>
        </p:nvSpPr>
        <p:spPr>
          <a:xfrm>
            <a:off x="4777783" y="3183490"/>
            <a:ext cx="1260580" cy="490712"/>
          </a:xfrm>
          <a:prstGeom prst="rect">
            <a:avLst/>
          </a:prstGeom>
          <a:solidFill>
            <a:schemeClr val="accent6">
              <a:lumMod val="60000"/>
              <a:lumOff val="40000"/>
            </a:schemeClr>
          </a:solid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98" name="Billede 97">
            <a:extLst>
              <a:ext uri="{FF2B5EF4-FFF2-40B4-BE49-F238E27FC236}">
                <a16:creationId xmlns:a16="http://schemas.microsoft.com/office/drawing/2014/main" id="{E6841C70-A2DC-4BC6-BBC8-DB50E6C786D6}"/>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3978789" y="3054125"/>
            <a:ext cx="757540" cy="631765"/>
          </a:xfrm>
          <a:prstGeom prst="rect">
            <a:avLst/>
          </a:prstGeom>
          <a:solidFill>
            <a:schemeClr val="accent6">
              <a:lumMod val="60000"/>
              <a:lumOff val="40000"/>
            </a:schemeClr>
          </a:solidFill>
        </p:spPr>
      </p:pic>
      <p:pic>
        <p:nvPicPr>
          <p:cNvPr id="99" name="Billede 98">
            <a:extLst>
              <a:ext uri="{FF2B5EF4-FFF2-40B4-BE49-F238E27FC236}">
                <a16:creationId xmlns:a16="http://schemas.microsoft.com/office/drawing/2014/main" id="{6CD98A14-A511-451E-9803-D33D38EF209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4521473" y="3922270"/>
            <a:ext cx="1184587" cy="670254"/>
          </a:xfrm>
          <a:prstGeom prst="rect">
            <a:avLst/>
          </a:prstGeom>
          <a:solidFill>
            <a:schemeClr val="accent6">
              <a:lumMod val="60000"/>
              <a:lumOff val="40000"/>
            </a:schemeClr>
          </a:solidFill>
        </p:spPr>
      </p:pic>
      <p:sp>
        <p:nvSpPr>
          <p:cNvPr id="100" name="Tekstfelt 99">
            <a:extLst>
              <a:ext uri="{FF2B5EF4-FFF2-40B4-BE49-F238E27FC236}">
                <a16:creationId xmlns:a16="http://schemas.microsoft.com/office/drawing/2014/main" id="{571DB779-2F5C-48EB-98E9-23DFFACE4FBD}"/>
              </a:ext>
            </a:extLst>
          </p:cNvPr>
          <p:cNvSpPr txBox="1"/>
          <p:nvPr/>
        </p:nvSpPr>
        <p:spPr>
          <a:xfrm>
            <a:off x="4642127" y="4081275"/>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101" name="Tekstfelt 100">
            <a:extLst>
              <a:ext uri="{FF2B5EF4-FFF2-40B4-BE49-F238E27FC236}">
                <a16:creationId xmlns:a16="http://schemas.microsoft.com/office/drawing/2014/main" id="{E163C46C-FE76-42E9-AA6D-AA9039143FE6}"/>
              </a:ext>
            </a:extLst>
          </p:cNvPr>
          <p:cNvSpPr txBox="1"/>
          <p:nvPr/>
        </p:nvSpPr>
        <p:spPr>
          <a:xfrm>
            <a:off x="5027180" y="4164107"/>
            <a:ext cx="340079" cy="173253"/>
          </a:xfrm>
          <a:prstGeom prst="rect">
            <a:avLst/>
          </a:prstGeom>
          <a:noFill/>
        </p:spPr>
        <p:txBody>
          <a:bodyPr wrap="square" rtlCol="0">
            <a:spAutoFit/>
          </a:bodyPr>
          <a:lstStyle/>
          <a:p>
            <a:r>
              <a:rPr lang="da-DK" sz="526" dirty="0">
                <a:solidFill>
                  <a:schemeClr val="bg1"/>
                </a:solidFill>
              </a:rPr>
              <a:t>om</a:t>
            </a:r>
          </a:p>
        </p:txBody>
      </p:sp>
      <p:sp>
        <p:nvSpPr>
          <p:cNvPr id="102" name="Tekstfelt 101">
            <a:extLst>
              <a:ext uri="{FF2B5EF4-FFF2-40B4-BE49-F238E27FC236}">
                <a16:creationId xmlns:a16="http://schemas.microsoft.com/office/drawing/2014/main" id="{5ABE0C25-1F5D-412B-A6ED-7746D0DD8DF6}"/>
              </a:ext>
            </a:extLst>
          </p:cNvPr>
          <p:cNvSpPr txBox="1"/>
          <p:nvPr/>
        </p:nvSpPr>
        <p:spPr>
          <a:xfrm>
            <a:off x="5177924" y="4213480"/>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103" name="Billede 102">
            <a:extLst>
              <a:ext uri="{FF2B5EF4-FFF2-40B4-BE49-F238E27FC236}">
                <a16:creationId xmlns:a16="http://schemas.microsoft.com/office/drawing/2014/main" id="{85CF0D62-71C5-4E02-880E-71A3773B4A93}"/>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3990238" y="2362549"/>
            <a:ext cx="757540" cy="586618"/>
          </a:xfrm>
          <a:prstGeom prst="rect">
            <a:avLst/>
          </a:prstGeom>
          <a:solidFill>
            <a:schemeClr val="accent6">
              <a:lumMod val="60000"/>
              <a:lumOff val="40000"/>
            </a:schemeClr>
          </a:solidFill>
        </p:spPr>
      </p:pic>
      <p:sp>
        <p:nvSpPr>
          <p:cNvPr id="104" name="Tekstfelt 103">
            <a:extLst>
              <a:ext uri="{FF2B5EF4-FFF2-40B4-BE49-F238E27FC236}">
                <a16:creationId xmlns:a16="http://schemas.microsoft.com/office/drawing/2014/main" id="{C4BB9C79-7A0B-4710-80D3-3EA3CFAA0BA7}"/>
              </a:ext>
            </a:extLst>
          </p:cNvPr>
          <p:cNvSpPr txBox="1"/>
          <p:nvPr/>
        </p:nvSpPr>
        <p:spPr>
          <a:xfrm>
            <a:off x="1355285" y="6860998"/>
            <a:ext cx="1260580" cy="163571"/>
          </a:xfrm>
          <a:prstGeom prst="rect">
            <a:avLst/>
          </a:prstGeom>
          <a:solidFill>
            <a:schemeClr val="accent6">
              <a:lumMod val="60000"/>
              <a:lumOff val="40000"/>
            </a:schemeClr>
          </a:solidFill>
        </p:spPr>
        <p:txBody>
          <a:bodyPr wrap="square" lIns="0" tIns="0" rIns="0" bIns="0" rtlCol="0">
            <a:spAutoFit/>
          </a:bodyPr>
          <a:lstStyle/>
          <a:p>
            <a:pPr algn="l"/>
            <a:r>
              <a:rPr lang="da-DK" sz="1063" dirty="0">
                <a:solidFill>
                  <a:srgbClr val="666699"/>
                </a:solidFill>
              </a:rPr>
              <a:t>Hvad oplever du?</a:t>
            </a:r>
          </a:p>
        </p:txBody>
      </p:sp>
      <p:sp>
        <p:nvSpPr>
          <p:cNvPr id="105" name="Tekstfelt 104">
            <a:extLst>
              <a:ext uri="{FF2B5EF4-FFF2-40B4-BE49-F238E27FC236}">
                <a16:creationId xmlns:a16="http://schemas.microsoft.com/office/drawing/2014/main" id="{11EC0E3A-1502-4542-A077-35E14D9733CC}"/>
              </a:ext>
            </a:extLst>
          </p:cNvPr>
          <p:cNvSpPr txBox="1"/>
          <p:nvPr/>
        </p:nvSpPr>
        <p:spPr>
          <a:xfrm>
            <a:off x="1355285" y="7461736"/>
            <a:ext cx="1260580" cy="490712"/>
          </a:xfrm>
          <a:prstGeom prst="rect">
            <a:avLst/>
          </a:prstGeom>
          <a:solidFill>
            <a:schemeClr val="accent6">
              <a:lumMod val="60000"/>
              <a:lumOff val="40000"/>
            </a:schemeClr>
          </a:solid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106" name="Billede 105">
            <a:extLst>
              <a:ext uri="{FF2B5EF4-FFF2-40B4-BE49-F238E27FC236}">
                <a16:creationId xmlns:a16="http://schemas.microsoft.com/office/drawing/2014/main" id="{B1713D33-F7C3-4766-B05C-BEACA5415788}"/>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548136" y="7364803"/>
            <a:ext cx="757540" cy="631765"/>
          </a:xfrm>
          <a:prstGeom prst="rect">
            <a:avLst/>
          </a:prstGeom>
          <a:solidFill>
            <a:schemeClr val="accent6">
              <a:lumMod val="60000"/>
              <a:lumOff val="40000"/>
            </a:schemeClr>
          </a:solidFill>
        </p:spPr>
      </p:pic>
      <p:pic>
        <p:nvPicPr>
          <p:cNvPr id="107" name="Billede 106">
            <a:extLst>
              <a:ext uri="{FF2B5EF4-FFF2-40B4-BE49-F238E27FC236}">
                <a16:creationId xmlns:a16="http://schemas.microsoft.com/office/drawing/2014/main" id="{7F8F9E7D-14E7-4649-A5FD-365170E40AB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1098975" y="8222490"/>
            <a:ext cx="1184587" cy="670254"/>
          </a:xfrm>
          <a:prstGeom prst="rect">
            <a:avLst/>
          </a:prstGeom>
          <a:solidFill>
            <a:schemeClr val="accent6">
              <a:lumMod val="60000"/>
              <a:lumOff val="40000"/>
            </a:schemeClr>
          </a:solidFill>
        </p:spPr>
      </p:pic>
      <p:sp>
        <p:nvSpPr>
          <p:cNvPr id="108" name="Tekstfelt 107">
            <a:extLst>
              <a:ext uri="{FF2B5EF4-FFF2-40B4-BE49-F238E27FC236}">
                <a16:creationId xmlns:a16="http://schemas.microsoft.com/office/drawing/2014/main" id="{015A35D0-75A9-4EC7-8F31-9D125AF3F796}"/>
              </a:ext>
            </a:extLst>
          </p:cNvPr>
          <p:cNvSpPr txBox="1"/>
          <p:nvPr/>
        </p:nvSpPr>
        <p:spPr>
          <a:xfrm>
            <a:off x="1219629" y="8381495"/>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109" name="Tekstfelt 108">
            <a:extLst>
              <a:ext uri="{FF2B5EF4-FFF2-40B4-BE49-F238E27FC236}">
                <a16:creationId xmlns:a16="http://schemas.microsoft.com/office/drawing/2014/main" id="{8F0A1FB2-9C14-45FD-A3BD-00E8EEC24624}"/>
              </a:ext>
            </a:extLst>
          </p:cNvPr>
          <p:cNvSpPr txBox="1"/>
          <p:nvPr/>
        </p:nvSpPr>
        <p:spPr>
          <a:xfrm>
            <a:off x="1604682" y="8464327"/>
            <a:ext cx="340079" cy="173253"/>
          </a:xfrm>
          <a:prstGeom prst="rect">
            <a:avLst/>
          </a:prstGeom>
          <a:noFill/>
        </p:spPr>
        <p:txBody>
          <a:bodyPr wrap="square" rtlCol="0">
            <a:spAutoFit/>
          </a:bodyPr>
          <a:lstStyle/>
          <a:p>
            <a:r>
              <a:rPr lang="da-DK" sz="526" dirty="0">
                <a:solidFill>
                  <a:schemeClr val="bg1"/>
                </a:solidFill>
              </a:rPr>
              <a:t>om</a:t>
            </a:r>
          </a:p>
        </p:txBody>
      </p:sp>
      <p:sp>
        <p:nvSpPr>
          <p:cNvPr id="110" name="Tekstfelt 109">
            <a:extLst>
              <a:ext uri="{FF2B5EF4-FFF2-40B4-BE49-F238E27FC236}">
                <a16:creationId xmlns:a16="http://schemas.microsoft.com/office/drawing/2014/main" id="{77B23F8C-5BFB-49C9-9000-CF19DBB3786E}"/>
              </a:ext>
            </a:extLst>
          </p:cNvPr>
          <p:cNvSpPr txBox="1"/>
          <p:nvPr/>
        </p:nvSpPr>
        <p:spPr>
          <a:xfrm>
            <a:off x="1755426" y="8513700"/>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111" name="Billede 110">
            <a:extLst>
              <a:ext uri="{FF2B5EF4-FFF2-40B4-BE49-F238E27FC236}">
                <a16:creationId xmlns:a16="http://schemas.microsoft.com/office/drawing/2014/main" id="{7F63581B-0705-401A-8B6E-C96DC8269F3D}"/>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567740" y="6662769"/>
            <a:ext cx="757540" cy="586618"/>
          </a:xfrm>
          <a:prstGeom prst="rect">
            <a:avLst/>
          </a:prstGeom>
          <a:solidFill>
            <a:schemeClr val="accent6">
              <a:lumMod val="60000"/>
              <a:lumOff val="40000"/>
            </a:schemeClr>
          </a:solidFill>
        </p:spPr>
      </p:pic>
      <p:sp>
        <p:nvSpPr>
          <p:cNvPr id="112" name="Tekstfelt 111">
            <a:extLst>
              <a:ext uri="{FF2B5EF4-FFF2-40B4-BE49-F238E27FC236}">
                <a16:creationId xmlns:a16="http://schemas.microsoft.com/office/drawing/2014/main" id="{8928DD65-1482-405F-9E7C-38AF1B7FB95F}"/>
              </a:ext>
            </a:extLst>
          </p:cNvPr>
          <p:cNvSpPr txBox="1"/>
          <p:nvPr/>
        </p:nvSpPr>
        <p:spPr>
          <a:xfrm>
            <a:off x="4737972" y="6876205"/>
            <a:ext cx="1260580" cy="163571"/>
          </a:xfrm>
          <a:prstGeom prst="rect">
            <a:avLst/>
          </a:prstGeom>
          <a:solidFill>
            <a:schemeClr val="accent6">
              <a:lumMod val="60000"/>
              <a:lumOff val="40000"/>
            </a:schemeClr>
          </a:solidFill>
        </p:spPr>
        <p:txBody>
          <a:bodyPr wrap="square" lIns="0" tIns="0" rIns="0" bIns="0" rtlCol="0">
            <a:spAutoFit/>
          </a:bodyPr>
          <a:lstStyle/>
          <a:p>
            <a:pPr algn="l"/>
            <a:r>
              <a:rPr lang="da-DK" sz="1063" dirty="0">
                <a:solidFill>
                  <a:srgbClr val="666699"/>
                </a:solidFill>
              </a:rPr>
              <a:t>Hvad oplever du?</a:t>
            </a:r>
          </a:p>
        </p:txBody>
      </p:sp>
      <p:sp>
        <p:nvSpPr>
          <p:cNvPr id="113" name="Tekstfelt 112">
            <a:extLst>
              <a:ext uri="{FF2B5EF4-FFF2-40B4-BE49-F238E27FC236}">
                <a16:creationId xmlns:a16="http://schemas.microsoft.com/office/drawing/2014/main" id="{D9856795-D943-4A41-8FBB-DF2A5DE2A32C}"/>
              </a:ext>
            </a:extLst>
          </p:cNvPr>
          <p:cNvSpPr txBox="1"/>
          <p:nvPr/>
        </p:nvSpPr>
        <p:spPr>
          <a:xfrm>
            <a:off x="4737972" y="7470902"/>
            <a:ext cx="1260580" cy="490712"/>
          </a:xfrm>
          <a:prstGeom prst="rect">
            <a:avLst/>
          </a:prstGeom>
          <a:solidFill>
            <a:schemeClr val="accent6">
              <a:lumMod val="60000"/>
              <a:lumOff val="40000"/>
            </a:schemeClr>
          </a:solid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114" name="Billede 113">
            <a:extLst>
              <a:ext uri="{FF2B5EF4-FFF2-40B4-BE49-F238E27FC236}">
                <a16:creationId xmlns:a16="http://schemas.microsoft.com/office/drawing/2014/main" id="{3AD4D069-2BF4-4D73-AF33-707892161C53}"/>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3945829" y="7365417"/>
            <a:ext cx="757540" cy="631765"/>
          </a:xfrm>
          <a:prstGeom prst="rect">
            <a:avLst/>
          </a:prstGeom>
          <a:solidFill>
            <a:schemeClr val="accent6">
              <a:lumMod val="60000"/>
              <a:lumOff val="40000"/>
            </a:schemeClr>
          </a:solidFill>
        </p:spPr>
      </p:pic>
      <p:pic>
        <p:nvPicPr>
          <p:cNvPr id="115" name="Billede 114">
            <a:extLst>
              <a:ext uri="{FF2B5EF4-FFF2-40B4-BE49-F238E27FC236}">
                <a16:creationId xmlns:a16="http://schemas.microsoft.com/office/drawing/2014/main" id="{0ACBC10F-9E8B-4728-AC3E-BD8DCAD4928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4481662" y="8237697"/>
            <a:ext cx="1184587" cy="670254"/>
          </a:xfrm>
          <a:prstGeom prst="rect">
            <a:avLst/>
          </a:prstGeom>
          <a:solidFill>
            <a:schemeClr val="accent6">
              <a:lumMod val="60000"/>
              <a:lumOff val="40000"/>
            </a:schemeClr>
          </a:solidFill>
        </p:spPr>
      </p:pic>
      <p:sp>
        <p:nvSpPr>
          <p:cNvPr id="116" name="Tekstfelt 115">
            <a:extLst>
              <a:ext uri="{FF2B5EF4-FFF2-40B4-BE49-F238E27FC236}">
                <a16:creationId xmlns:a16="http://schemas.microsoft.com/office/drawing/2014/main" id="{A76A9398-8A7B-4127-9674-A1B13D399FBC}"/>
              </a:ext>
            </a:extLst>
          </p:cNvPr>
          <p:cNvSpPr txBox="1"/>
          <p:nvPr/>
        </p:nvSpPr>
        <p:spPr>
          <a:xfrm>
            <a:off x="4602316" y="8396702"/>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117" name="Tekstfelt 116">
            <a:extLst>
              <a:ext uri="{FF2B5EF4-FFF2-40B4-BE49-F238E27FC236}">
                <a16:creationId xmlns:a16="http://schemas.microsoft.com/office/drawing/2014/main" id="{27B82113-1302-4ADD-BF58-F5AEB823918D}"/>
              </a:ext>
            </a:extLst>
          </p:cNvPr>
          <p:cNvSpPr txBox="1"/>
          <p:nvPr/>
        </p:nvSpPr>
        <p:spPr>
          <a:xfrm>
            <a:off x="4987369" y="8479534"/>
            <a:ext cx="340079" cy="173253"/>
          </a:xfrm>
          <a:prstGeom prst="rect">
            <a:avLst/>
          </a:prstGeom>
          <a:noFill/>
        </p:spPr>
        <p:txBody>
          <a:bodyPr wrap="square" rtlCol="0">
            <a:spAutoFit/>
          </a:bodyPr>
          <a:lstStyle/>
          <a:p>
            <a:r>
              <a:rPr lang="da-DK" sz="526" dirty="0">
                <a:solidFill>
                  <a:schemeClr val="bg1"/>
                </a:solidFill>
              </a:rPr>
              <a:t>om</a:t>
            </a:r>
          </a:p>
        </p:txBody>
      </p:sp>
      <p:sp>
        <p:nvSpPr>
          <p:cNvPr id="118" name="Tekstfelt 117">
            <a:extLst>
              <a:ext uri="{FF2B5EF4-FFF2-40B4-BE49-F238E27FC236}">
                <a16:creationId xmlns:a16="http://schemas.microsoft.com/office/drawing/2014/main" id="{2002DE9D-353B-4EE0-AF56-6D04C612DBEC}"/>
              </a:ext>
            </a:extLst>
          </p:cNvPr>
          <p:cNvSpPr txBox="1"/>
          <p:nvPr/>
        </p:nvSpPr>
        <p:spPr>
          <a:xfrm>
            <a:off x="5138113" y="8528907"/>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119" name="Billede 118">
            <a:extLst>
              <a:ext uri="{FF2B5EF4-FFF2-40B4-BE49-F238E27FC236}">
                <a16:creationId xmlns:a16="http://schemas.microsoft.com/office/drawing/2014/main" id="{94EF4DD6-64DB-4F99-8905-D5B6BD3A7F1E}"/>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3950427" y="6677976"/>
            <a:ext cx="757540" cy="586618"/>
          </a:xfrm>
          <a:prstGeom prst="rect">
            <a:avLst/>
          </a:prstGeom>
          <a:solidFill>
            <a:schemeClr val="accent6">
              <a:lumMod val="60000"/>
              <a:lumOff val="40000"/>
            </a:schemeClr>
          </a:solidFill>
        </p:spPr>
      </p:pic>
      <p:sp>
        <p:nvSpPr>
          <p:cNvPr id="47" name="Rektangel 46">
            <a:extLst>
              <a:ext uri="{FF2B5EF4-FFF2-40B4-BE49-F238E27FC236}">
                <a16:creationId xmlns:a16="http://schemas.microsoft.com/office/drawing/2014/main" id="{C76BF562-8B3C-4CAE-962F-85069A2D5A33}"/>
              </a:ext>
            </a:extLst>
          </p:cNvPr>
          <p:cNvSpPr/>
          <p:nvPr/>
        </p:nvSpPr>
        <p:spPr>
          <a:xfrm>
            <a:off x="3835970" y="5200984"/>
            <a:ext cx="2382419" cy="554639"/>
          </a:xfrm>
          <a:prstGeom prst="rect">
            <a:avLst/>
          </a:prstGeom>
        </p:spPr>
        <p:txBody>
          <a:bodyPr wrap="square">
            <a:spAutoFit/>
          </a:bodyPr>
          <a:lstStyle/>
          <a:p>
            <a:pPr algn="ctr"/>
            <a:r>
              <a:rPr lang="da-DK" sz="1502" b="1" dirty="0"/>
              <a:t>KRYDSPRES OG MODSATRETTEDE KRAV</a:t>
            </a:r>
          </a:p>
        </p:txBody>
      </p:sp>
      <p:sp>
        <p:nvSpPr>
          <p:cNvPr id="54" name="Rektangel 53">
            <a:extLst>
              <a:ext uri="{FF2B5EF4-FFF2-40B4-BE49-F238E27FC236}">
                <a16:creationId xmlns:a16="http://schemas.microsoft.com/office/drawing/2014/main" id="{DB23278A-26F4-4026-8786-5D56D54FF98C}"/>
              </a:ext>
            </a:extLst>
          </p:cNvPr>
          <p:cNvSpPr/>
          <p:nvPr/>
        </p:nvSpPr>
        <p:spPr>
          <a:xfrm>
            <a:off x="541697" y="5208410"/>
            <a:ext cx="2382419" cy="554639"/>
          </a:xfrm>
          <a:prstGeom prst="rect">
            <a:avLst/>
          </a:prstGeom>
        </p:spPr>
        <p:txBody>
          <a:bodyPr wrap="square">
            <a:spAutoFit/>
          </a:bodyPr>
          <a:lstStyle/>
          <a:p>
            <a:pPr algn="ctr"/>
            <a:r>
              <a:rPr lang="da-DK" sz="1502" b="1" dirty="0"/>
              <a:t>KRYDSPRES OG MODSATRETTEDE KRAV</a:t>
            </a:r>
          </a:p>
        </p:txBody>
      </p:sp>
      <p:sp>
        <p:nvSpPr>
          <p:cNvPr id="59" name="Rektangel 58">
            <a:extLst>
              <a:ext uri="{FF2B5EF4-FFF2-40B4-BE49-F238E27FC236}">
                <a16:creationId xmlns:a16="http://schemas.microsoft.com/office/drawing/2014/main" id="{BD3300E7-A4FB-4633-985B-0F13CF5DBCBF}"/>
              </a:ext>
            </a:extLst>
          </p:cNvPr>
          <p:cNvSpPr/>
          <p:nvPr/>
        </p:nvSpPr>
        <p:spPr>
          <a:xfrm>
            <a:off x="3922556" y="913755"/>
            <a:ext cx="2382419" cy="554639"/>
          </a:xfrm>
          <a:prstGeom prst="rect">
            <a:avLst/>
          </a:prstGeom>
        </p:spPr>
        <p:txBody>
          <a:bodyPr wrap="square">
            <a:spAutoFit/>
          </a:bodyPr>
          <a:lstStyle/>
          <a:p>
            <a:pPr algn="ctr"/>
            <a:r>
              <a:rPr lang="da-DK" sz="1502" b="1" dirty="0"/>
              <a:t>KRYDSPRES OG MODSATRETTEDE KRAV</a:t>
            </a:r>
          </a:p>
        </p:txBody>
      </p:sp>
    </p:spTree>
    <p:extLst>
      <p:ext uri="{BB962C8B-B14F-4D97-AF65-F5344CB8AC3E}">
        <p14:creationId xmlns:p14="http://schemas.microsoft.com/office/powerpoint/2010/main" val="3041207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ktangel: afrundede hjørner 19">
            <a:extLst>
              <a:ext uri="{FF2B5EF4-FFF2-40B4-BE49-F238E27FC236}">
                <a16:creationId xmlns:a16="http://schemas.microsoft.com/office/drawing/2014/main" id="{7636A8EA-18A0-4E37-8BF1-4AA667095381}"/>
              </a:ext>
            </a:extLst>
          </p:cNvPr>
          <p:cNvSpPr/>
          <p:nvPr/>
        </p:nvSpPr>
        <p:spPr>
          <a:xfrm>
            <a:off x="744550" y="881800"/>
            <a:ext cx="5368900" cy="7986525"/>
          </a:xfrm>
          <a:prstGeom prst="roundRect">
            <a:avLst/>
          </a:prstGeom>
          <a:solidFill>
            <a:schemeClr val="accent6">
              <a:lumMod val="20000"/>
              <a:lumOff val="80000"/>
            </a:schemeClr>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2102" dirty="0">
              <a:solidFill>
                <a:schemeClr val="tx1"/>
              </a:solidFill>
            </a:endParaRPr>
          </a:p>
        </p:txBody>
      </p:sp>
      <p:sp>
        <p:nvSpPr>
          <p:cNvPr id="2" name="Tekstfelt 1">
            <a:extLst>
              <a:ext uri="{FF2B5EF4-FFF2-40B4-BE49-F238E27FC236}">
                <a16:creationId xmlns:a16="http://schemas.microsoft.com/office/drawing/2014/main" id="{48317B6A-3CD8-430C-89DB-C4036AD881C9}"/>
              </a:ext>
            </a:extLst>
          </p:cNvPr>
          <p:cNvSpPr txBox="1"/>
          <p:nvPr/>
        </p:nvSpPr>
        <p:spPr>
          <a:xfrm>
            <a:off x="1499668" y="1296692"/>
            <a:ext cx="3858664" cy="1340110"/>
          </a:xfrm>
          <a:prstGeom prst="rect">
            <a:avLst/>
          </a:prstGeom>
          <a:noFill/>
        </p:spPr>
        <p:txBody>
          <a:bodyPr wrap="square" rtlCol="0">
            <a:spAutoFit/>
          </a:bodyPr>
          <a:lstStyle/>
          <a:p>
            <a:pPr algn="ctr"/>
            <a:r>
              <a:rPr lang="da-DK" sz="4054" dirty="0">
                <a:latin typeface="Bahnschrift" panose="020B0502040204020203" pitchFamily="34" charset="0"/>
              </a:rPr>
              <a:t>Relationer og netværk</a:t>
            </a:r>
            <a:endParaRPr lang="da-DK" sz="1063" dirty="0">
              <a:latin typeface="Bahnschrift" panose="020B0502040204020203" pitchFamily="34" charset="0"/>
            </a:endParaRPr>
          </a:p>
        </p:txBody>
      </p:sp>
      <p:sp>
        <p:nvSpPr>
          <p:cNvPr id="3" name="Rektangel 2">
            <a:extLst>
              <a:ext uri="{FF2B5EF4-FFF2-40B4-BE49-F238E27FC236}">
                <a16:creationId xmlns:a16="http://schemas.microsoft.com/office/drawing/2014/main" id="{EEC49C9E-9FD4-467B-9134-5781EC3FF091}"/>
              </a:ext>
            </a:extLst>
          </p:cNvPr>
          <p:cNvSpPr/>
          <p:nvPr/>
        </p:nvSpPr>
        <p:spPr>
          <a:xfrm>
            <a:off x="1106076" y="3161022"/>
            <a:ext cx="5007374" cy="5448286"/>
          </a:xfrm>
          <a:prstGeom prst="rect">
            <a:avLst/>
          </a:prstGeom>
        </p:spPr>
        <p:txBody>
          <a:bodyPr wrap="square">
            <a:spAutoFit/>
          </a:bodyPr>
          <a:lstStyle/>
          <a:p>
            <a:r>
              <a:rPr lang="da-DK" dirty="0"/>
              <a:t>Relationer og netværk spiller en central rolle i lederens psykiske arbejdsmiljø. Stærke og tillidsfulde relationer, både til nærmeste leder, kolleger og medarbejdere, kan fungere som en vigtig støtte og sparring i håndteringen af de udfordringer, man står overfor. </a:t>
            </a:r>
          </a:p>
          <a:p>
            <a:endParaRPr lang="da-DK" dirty="0"/>
          </a:p>
          <a:p>
            <a:r>
              <a:rPr lang="da-DK" dirty="0"/>
              <a:t>Når man oplever støtte fra sit netværk, føler man sig ofte mere sikker og i stand til at håndtere det pres, man møder. Ligesom det bidrager til psykologisk tryghed.</a:t>
            </a:r>
          </a:p>
          <a:p>
            <a:endParaRPr lang="da-DK" dirty="0"/>
          </a:p>
          <a:p>
            <a:r>
              <a:rPr lang="da-DK" dirty="0"/>
              <a:t>Omvendt kan svage relationer føre til isolation, ensomhed og øget stress.</a:t>
            </a:r>
          </a:p>
          <a:p>
            <a:endParaRPr lang="da-DK" dirty="0"/>
          </a:p>
          <a:p>
            <a:r>
              <a:rPr lang="da-DK" dirty="0"/>
              <a:t>Det er essentielt at udvikle og vedligeholde stærke relationer og netværk for at skabe et robust fundament for et sundt arbejdsmiljø.</a:t>
            </a:r>
            <a:endParaRPr lang="da-DK" sz="2102" dirty="0"/>
          </a:p>
          <a:p>
            <a:endParaRPr lang="da-DK" sz="2102" dirty="0"/>
          </a:p>
        </p:txBody>
      </p:sp>
    </p:spTree>
    <p:extLst>
      <p:ext uri="{BB962C8B-B14F-4D97-AF65-F5344CB8AC3E}">
        <p14:creationId xmlns:p14="http://schemas.microsoft.com/office/powerpoint/2010/main" val="1515260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ktangel: afrundede hjørner 19">
            <a:extLst>
              <a:ext uri="{FF2B5EF4-FFF2-40B4-BE49-F238E27FC236}">
                <a16:creationId xmlns:a16="http://schemas.microsoft.com/office/drawing/2014/main" id="{7636A8EA-18A0-4E37-8BF1-4AA667095381}"/>
              </a:ext>
            </a:extLst>
          </p:cNvPr>
          <p:cNvSpPr/>
          <p:nvPr/>
        </p:nvSpPr>
        <p:spPr>
          <a:xfrm>
            <a:off x="315918" y="742930"/>
            <a:ext cx="2840706" cy="3996047"/>
          </a:xfrm>
          <a:prstGeom prst="roundRect">
            <a:avLst/>
          </a:prstGeom>
          <a:solidFill>
            <a:schemeClr val="accent6">
              <a:lumMod val="20000"/>
              <a:lumOff val="80000"/>
            </a:schemeClr>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10" name="Rektangel 9">
            <a:extLst>
              <a:ext uri="{FF2B5EF4-FFF2-40B4-BE49-F238E27FC236}">
                <a16:creationId xmlns:a16="http://schemas.microsoft.com/office/drawing/2014/main" id="{54288293-69DD-4CB7-97B7-CFF504ADB923}"/>
              </a:ext>
            </a:extLst>
          </p:cNvPr>
          <p:cNvSpPr/>
          <p:nvPr/>
        </p:nvSpPr>
        <p:spPr>
          <a:xfrm>
            <a:off x="661362" y="1043167"/>
            <a:ext cx="2297553" cy="323486"/>
          </a:xfrm>
          <a:prstGeom prst="rect">
            <a:avLst/>
          </a:prstGeom>
        </p:spPr>
        <p:txBody>
          <a:bodyPr wrap="none">
            <a:spAutoFit/>
          </a:bodyPr>
          <a:lstStyle/>
          <a:p>
            <a:pPr algn="ctr"/>
            <a:r>
              <a:rPr lang="da-DK" sz="1502" b="1" dirty="0"/>
              <a:t>RELATIONER OG NETVÆRK</a:t>
            </a:r>
          </a:p>
        </p:txBody>
      </p:sp>
      <p:sp>
        <p:nvSpPr>
          <p:cNvPr id="2" name="Rektangel 1">
            <a:extLst>
              <a:ext uri="{FF2B5EF4-FFF2-40B4-BE49-F238E27FC236}">
                <a16:creationId xmlns:a16="http://schemas.microsoft.com/office/drawing/2014/main" id="{5175CA2E-F5A5-412D-8917-EDE10E8468B5}"/>
              </a:ext>
            </a:extLst>
          </p:cNvPr>
          <p:cNvSpPr/>
          <p:nvPr/>
        </p:nvSpPr>
        <p:spPr>
          <a:xfrm>
            <a:off x="552028" y="1459720"/>
            <a:ext cx="2464232" cy="715581"/>
          </a:xfrm>
          <a:prstGeom prst="rect">
            <a:avLst/>
          </a:prstGeom>
        </p:spPr>
        <p:txBody>
          <a:bodyPr wrap="square">
            <a:spAutoFit/>
          </a:bodyPr>
          <a:lstStyle/>
          <a:p>
            <a:pPr algn="ctr"/>
            <a:r>
              <a:rPr lang="da-DK" sz="1350" b="1" dirty="0"/>
              <a:t>Jeg har nogle at række ud til, hvis jeg bliver i tvivl eller har brug for at få et godt råd</a:t>
            </a:r>
          </a:p>
        </p:txBody>
      </p:sp>
      <p:sp>
        <p:nvSpPr>
          <p:cNvPr id="52" name="Rektangel: afrundede hjørner 51">
            <a:extLst>
              <a:ext uri="{FF2B5EF4-FFF2-40B4-BE49-F238E27FC236}">
                <a16:creationId xmlns:a16="http://schemas.microsoft.com/office/drawing/2014/main" id="{1EFE05D4-CEDD-4A66-AAD7-C029E2DD9F04}"/>
              </a:ext>
            </a:extLst>
          </p:cNvPr>
          <p:cNvSpPr/>
          <p:nvPr/>
        </p:nvSpPr>
        <p:spPr>
          <a:xfrm>
            <a:off x="3646897" y="742930"/>
            <a:ext cx="2840706" cy="4061227"/>
          </a:xfrm>
          <a:prstGeom prst="roundRect">
            <a:avLst/>
          </a:prstGeom>
          <a:solidFill>
            <a:schemeClr val="accent6">
              <a:lumMod val="20000"/>
              <a:lumOff val="80000"/>
            </a:schemeClr>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71" name="Rektangel: afrundede hjørner 70">
            <a:extLst>
              <a:ext uri="{FF2B5EF4-FFF2-40B4-BE49-F238E27FC236}">
                <a16:creationId xmlns:a16="http://schemas.microsoft.com/office/drawing/2014/main" id="{FFE994FF-8662-425A-AC1E-CF70EA765302}"/>
              </a:ext>
            </a:extLst>
          </p:cNvPr>
          <p:cNvSpPr/>
          <p:nvPr/>
        </p:nvSpPr>
        <p:spPr>
          <a:xfrm>
            <a:off x="327148" y="5049177"/>
            <a:ext cx="2840706" cy="4061227"/>
          </a:xfrm>
          <a:prstGeom prst="roundRect">
            <a:avLst/>
          </a:prstGeom>
          <a:solidFill>
            <a:schemeClr val="accent6">
              <a:lumMod val="20000"/>
              <a:lumOff val="80000"/>
            </a:schemeClr>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dirty="0">
              <a:solidFill>
                <a:schemeClr val="tx1"/>
              </a:solidFill>
            </a:endParaRPr>
          </a:p>
        </p:txBody>
      </p:sp>
      <p:sp>
        <p:nvSpPr>
          <p:cNvPr id="81" name="Rektangel 80">
            <a:extLst>
              <a:ext uri="{FF2B5EF4-FFF2-40B4-BE49-F238E27FC236}">
                <a16:creationId xmlns:a16="http://schemas.microsoft.com/office/drawing/2014/main" id="{EC244E43-1DEA-4D9E-B2C4-FC634DA08EA4}"/>
              </a:ext>
            </a:extLst>
          </p:cNvPr>
          <p:cNvSpPr/>
          <p:nvPr/>
        </p:nvSpPr>
        <p:spPr>
          <a:xfrm>
            <a:off x="3948578" y="1478816"/>
            <a:ext cx="2228997" cy="715581"/>
          </a:xfrm>
          <a:prstGeom prst="rect">
            <a:avLst/>
          </a:prstGeom>
        </p:spPr>
        <p:txBody>
          <a:bodyPr wrap="square">
            <a:spAutoFit/>
          </a:bodyPr>
          <a:lstStyle/>
          <a:p>
            <a:pPr algn="ctr"/>
            <a:r>
              <a:rPr lang="da-DK" sz="1350" b="1" dirty="0"/>
              <a:t>I ledergruppen er vi gode til at tale om det der bøvler og er svært</a:t>
            </a:r>
          </a:p>
        </p:txBody>
      </p:sp>
      <p:sp>
        <p:nvSpPr>
          <p:cNvPr id="82" name="Rektangel: afrundede hjørner 81">
            <a:extLst>
              <a:ext uri="{FF2B5EF4-FFF2-40B4-BE49-F238E27FC236}">
                <a16:creationId xmlns:a16="http://schemas.microsoft.com/office/drawing/2014/main" id="{BA808342-D61C-4EE3-86B5-AA44EBAFF01B}"/>
              </a:ext>
            </a:extLst>
          </p:cNvPr>
          <p:cNvSpPr/>
          <p:nvPr/>
        </p:nvSpPr>
        <p:spPr>
          <a:xfrm>
            <a:off x="3608446" y="5030953"/>
            <a:ext cx="2840706" cy="4061227"/>
          </a:xfrm>
          <a:prstGeom prst="roundRect">
            <a:avLst/>
          </a:prstGeom>
          <a:solidFill>
            <a:schemeClr val="accent6">
              <a:lumMod val="20000"/>
              <a:lumOff val="80000"/>
            </a:schemeClr>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92" name="Rektangel 91">
            <a:extLst>
              <a:ext uri="{FF2B5EF4-FFF2-40B4-BE49-F238E27FC236}">
                <a16:creationId xmlns:a16="http://schemas.microsoft.com/office/drawing/2014/main" id="{55D4B61C-7FD3-4F90-AFCE-840CAF78F9BD}"/>
              </a:ext>
            </a:extLst>
          </p:cNvPr>
          <p:cNvSpPr/>
          <p:nvPr/>
        </p:nvSpPr>
        <p:spPr>
          <a:xfrm>
            <a:off x="3797627" y="5802888"/>
            <a:ext cx="2427049" cy="507831"/>
          </a:xfrm>
          <a:prstGeom prst="rect">
            <a:avLst/>
          </a:prstGeom>
        </p:spPr>
        <p:txBody>
          <a:bodyPr wrap="square">
            <a:spAutoFit/>
          </a:bodyPr>
          <a:lstStyle/>
          <a:p>
            <a:pPr algn="ctr"/>
            <a:r>
              <a:rPr lang="da-DK" sz="1350" b="1" dirty="0"/>
              <a:t>Vi kan blive bedre til at støtte hinanden i at lykkes som ledere</a:t>
            </a:r>
          </a:p>
        </p:txBody>
      </p:sp>
      <p:sp>
        <p:nvSpPr>
          <p:cNvPr id="70" name="Rektangel 69">
            <a:extLst>
              <a:ext uri="{FF2B5EF4-FFF2-40B4-BE49-F238E27FC236}">
                <a16:creationId xmlns:a16="http://schemas.microsoft.com/office/drawing/2014/main" id="{8144CE61-A808-422F-8B7F-E9103538B4D5}"/>
              </a:ext>
            </a:extLst>
          </p:cNvPr>
          <p:cNvSpPr/>
          <p:nvPr/>
        </p:nvSpPr>
        <p:spPr>
          <a:xfrm>
            <a:off x="617398" y="5821890"/>
            <a:ext cx="2200191" cy="507831"/>
          </a:xfrm>
          <a:prstGeom prst="rect">
            <a:avLst/>
          </a:prstGeom>
        </p:spPr>
        <p:txBody>
          <a:bodyPr wrap="square">
            <a:spAutoFit/>
          </a:bodyPr>
          <a:lstStyle/>
          <a:p>
            <a:pPr algn="ctr"/>
            <a:r>
              <a:rPr lang="da-DK" sz="1350" b="1" dirty="0"/>
              <a:t>Ensomheden fylder meget i min rolle som leder</a:t>
            </a:r>
          </a:p>
        </p:txBody>
      </p:sp>
      <p:sp>
        <p:nvSpPr>
          <p:cNvPr id="46" name="Tekstfelt 45">
            <a:extLst>
              <a:ext uri="{FF2B5EF4-FFF2-40B4-BE49-F238E27FC236}">
                <a16:creationId xmlns:a16="http://schemas.microsoft.com/office/drawing/2014/main" id="{7594A6CB-4459-4BE4-944F-15310A951883}"/>
              </a:ext>
            </a:extLst>
          </p:cNvPr>
          <p:cNvSpPr txBox="1"/>
          <p:nvPr/>
        </p:nvSpPr>
        <p:spPr>
          <a:xfrm>
            <a:off x="1420805" y="2497749"/>
            <a:ext cx="1260580" cy="163571"/>
          </a:xfrm>
          <a:prstGeom prst="rect">
            <a:avLst/>
          </a:prstGeom>
          <a:solidFill>
            <a:schemeClr val="accent6">
              <a:lumMod val="20000"/>
              <a:lumOff val="80000"/>
            </a:schemeClr>
          </a:solidFill>
        </p:spPr>
        <p:txBody>
          <a:bodyPr wrap="square" lIns="0" tIns="0" rIns="0" bIns="0" rtlCol="0">
            <a:spAutoFit/>
          </a:bodyPr>
          <a:lstStyle/>
          <a:p>
            <a:pPr algn="l"/>
            <a:r>
              <a:rPr lang="da-DK" sz="1063" dirty="0">
                <a:solidFill>
                  <a:srgbClr val="666699"/>
                </a:solidFill>
              </a:rPr>
              <a:t>Hvad oplever du?</a:t>
            </a:r>
          </a:p>
        </p:txBody>
      </p:sp>
      <p:sp>
        <p:nvSpPr>
          <p:cNvPr id="47" name="Tekstfelt 46">
            <a:extLst>
              <a:ext uri="{FF2B5EF4-FFF2-40B4-BE49-F238E27FC236}">
                <a16:creationId xmlns:a16="http://schemas.microsoft.com/office/drawing/2014/main" id="{0909F57B-D5DE-4A7E-B8CA-C79935C84E34}"/>
              </a:ext>
            </a:extLst>
          </p:cNvPr>
          <p:cNvSpPr txBox="1"/>
          <p:nvPr/>
        </p:nvSpPr>
        <p:spPr>
          <a:xfrm>
            <a:off x="1420805" y="3071564"/>
            <a:ext cx="1260580" cy="490712"/>
          </a:xfrm>
          <a:prstGeom prst="rect">
            <a:avLst/>
          </a:prstGeom>
          <a:solidFill>
            <a:schemeClr val="accent6">
              <a:lumMod val="20000"/>
              <a:lumOff val="80000"/>
            </a:schemeClr>
          </a:solid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48" name="Billede 47">
            <a:extLst>
              <a:ext uri="{FF2B5EF4-FFF2-40B4-BE49-F238E27FC236}">
                <a16:creationId xmlns:a16="http://schemas.microsoft.com/office/drawing/2014/main" id="{7D467DF0-F5BA-4304-B2AF-A4E6CD16BA05}"/>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617398" y="2933877"/>
            <a:ext cx="757540" cy="631765"/>
          </a:xfrm>
          <a:prstGeom prst="rect">
            <a:avLst/>
          </a:prstGeom>
          <a:solidFill>
            <a:schemeClr val="accent6">
              <a:lumMod val="20000"/>
              <a:lumOff val="80000"/>
            </a:schemeClr>
          </a:solidFill>
        </p:spPr>
      </p:pic>
      <p:pic>
        <p:nvPicPr>
          <p:cNvPr id="53" name="Billede 52">
            <a:extLst>
              <a:ext uri="{FF2B5EF4-FFF2-40B4-BE49-F238E27FC236}">
                <a16:creationId xmlns:a16="http://schemas.microsoft.com/office/drawing/2014/main" id="{D98BE4A6-3BE8-4808-894C-85464264025E}"/>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1164495" y="3859241"/>
            <a:ext cx="1184587" cy="670254"/>
          </a:xfrm>
          <a:prstGeom prst="rect">
            <a:avLst/>
          </a:prstGeom>
          <a:solidFill>
            <a:schemeClr val="accent6">
              <a:lumMod val="20000"/>
              <a:lumOff val="80000"/>
            </a:schemeClr>
          </a:solidFill>
        </p:spPr>
      </p:pic>
      <p:sp>
        <p:nvSpPr>
          <p:cNvPr id="55" name="Tekstfelt 54">
            <a:extLst>
              <a:ext uri="{FF2B5EF4-FFF2-40B4-BE49-F238E27FC236}">
                <a16:creationId xmlns:a16="http://schemas.microsoft.com/office/drawing/2014/main" id="{31EDD9F9-BE8C-4503-9CF2-D17EF59E1067}"/>
              </a:ext>
            </a:extLst>
          </p:cNvPr>
          <p:cNvSpPr txBox="1"/>
          <p:nvPr/>
        </p:nvSpPr>
        <p:spPr>
          <a:xfrm>
            <a:off x="1285149" y="4018246"/>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56" name="Tekstfelt 55">
            <a:extLst>
              <a:ext uri="{FF2B5EF4-FFF2-40B4-BE49-F238E27FC236}">
                <a16:creationId xmlns:a16="http://schemas.microsoft.com/office/drawing/2014/main" id="{84F7F180-80D3-4415-B3A0-879D7BD209E1}"/>
              </a:ext>
            </a:extLst>
          </p:cNvPr>
          <p:cNvSpPr txBox="1"/>
          <p:nvPr/>
        </p:nvSpPr>
        <p:spPr>
          <a:xfrm>
            <a:off x="1670202" y="4101078"/>
            <a:ext cx="340079" cy="173253"/>
          </a:xfrm>
          <a:prstGeom prst="rect">
            <a:avLst/>
          </a:prstGeom>
          <a:noFill/>
        </p:spPr>
        <p:txBody>
          <a:bodyPr wrap="square" rtlCol="0">
            <a:spAutoFit/>
          </a:bodyPr>
          <a:lstStyle/>
          <a:p>
            <a:r>
              <a:rPr lang="da-DK" sz="526" dirty="0">
                <a:solidFill>
                  <a:schemeClr val="bg1"/>
                </a:solidFill>
              </a:rPr>
              <a:t>om</a:t>
            </a:r>
          </a:p>
        </p:txBody>
      </p:sp>
      <p:sp>
        <p:nvSpPr>
          <p:cNvPr id="57" name="Tekstfelt 56">
            <a:extLst>
              <a:ext uri="{FF2B5EF4-FFF2-40B4-BE49-F238E27FC236}">
                <a16:creationId xmlns:a16="http://schemas.microsoft.com/office/drawing/2014/main" id="{4643273F-2579-426E-8269-817FD8814D24}"/>
              </a:ext>
            </a:extLst>
          </p:cNvPr>
          <p:cNvSpPr txBox="1"/>
          <p:nvPr/>
        </p:nvSpPr>
        <p:spPr>
          <a:xfrm>
            <a:off x="1820946" y="4150451"/>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58" name="Billede 57">
            <a:extLst>
              <a:ext uri="{FF2B5EF4-FFF2-40B4-BE49-F238E27FC236}">
                <a16:creationId xmlns:a16="http://schemas.microsoft.com/office/drawing/2014/main" id="{96442C4D-1878-42CD-83F6-EE9093ACA403}"/>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633260" y="2299520"/>
            <a:ext cx="757540" cy="586618"/>
          </a:xfrm>
          <a:prstGeom prst="rect">
            <a:avLst/>
          </a:prstGeom>
          <a:solidFill>
            <a:schemeClr val="accent6">
              <a:lumMod val="20000"/>
              <a:lumOff val="80000"/>
            </a:schemeClr>
          </a:solidFill>
        </p:spPr>
      </p:pic>
      <p:sp>
        <p:nvSpPr>
          <p:cNvPr id="59" name="Tekstfelt 58">
            <a:extLst>
              <a:ext uri="{FF2B5EF4-FFF2-40B4-BE49-F238E27FC236}">
                <a16:creationId xmlns:a16="http://schemas.microsoft.com/office/drawing/2014/main" id="{853BE498-55F5-447E-8493-B6F0746E6E10}"/>
              </a:ext>
            </a:extLst>
          </p:cNvPr>
          <p:cNvSpPr txBox="1"/>
          <p:nvPr/>
        </p:nvSpPr>
        <p:spPr>
          <a:xfrm>
            <a:off x="4817854" y="2599583"/>
            <a:ext cx="1260580" cy="163571"/>
          </a:xfrm>
          <a:prstGeom prst="rect">
            <a:avLst/>
          </a:prstGeom>
          <a:solidFill>
            <a:schemeClr val="accent6">
              <a:lumMod val="20000"/>
              <a:lumOff val="80000"/>
            </a:schemeClr>
          </a:solidFill>
        </p:spPr>
        <p:txBody>
          <a:bodyPr wrap="square" lIns="0" tIns="0" rIns="0" bIns="0" rtlCol="0">
            <a:spAutoFit/>
          </a:bodyPr>
          <a:lstStyle/>
          <a:p>
            <a:pPr algn="l"/>
            <a:r>
              <a:rPr lang="da-DK" sz="1063" dirty="0">
                <a:solidFill>
                  <a:srgbClr val="666699"/>
                </a:solidFill>
              </a:rPr>
              <a:t>Hvad oplever du?</a:t>
            </a:r>
          </a:p>
        </p:txBody>
      </p:sp>
      <p:sp>
        <p:nvSpPr>
          <p:cNvPr id="60" name="Tekstfelt 59">
            <a:extLst>
              <a:ext uri="{FF2B5EF4-FFF2-40B4-BE49-F238E27FC236}">
                <a16:creationId xmlns:a16="http://schemas.microsoft.com/office/drawing/2014/main" id="{2152B2A3-DCA5-4DBC-87F1-E1A1CC98A637}"/>
              </a:ext>
            </a:extLst>
          </p:cNvPr>
          <p:cNvSpPr txBox="1"/>
          <p:nvPr/>
        </p:nvSpPr>
        <p:spPr>
          <a:xfrm>
            <a:off x="4817854" y="3183591"/>
            <a:ext cx="1260580" cy="490712"/>
          </a:xfrm>
          <a:prstGeom prst="rect">
            <a:avLst/>
          </a:prstGeom>
          <a:solidFill>
            <a:schemeClr val="accent6">
              <a:lumMod val="20000"/>
              <a:lumOff val="80000"/>
            </a:schemeClr>
          </a:solid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61" name="Billede 60">
            <a:extLst>
              <a:ext uri="{FF2B5EF4-FFF2-40B4-BE49-F238E27FC236}">
                <a16:creationId xmlns:a16="http://schemas.microsoft.com/office/drawing/2014/main" id="{BA8EDDA8-8813-4900-A907-55F462B1D943}"/>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4029915" y="3059279"/>
            <a:ext cx="757540" cy="631765"/>
          </a:xfrm>
          <a:prstGeom prst="rect">
            <a:avLst/>
          </a:prstGeom>
          <a:solidFill>
            <a:schemeClr val="accent6">
              <a:lumMod val="20000"/>
              <a:lumOff val="80000"/>
            </a:schemeClr>
          </a:solidFill>
        </p:spPr>
      </p:pic>
      <p:pic>
        <p:nvPicPr>
          <p:cNvPr id="62" name="Billede 61">
            <a:extLst>
              <a:ext uri="{FF2B5EF4-FFF2-40B4-BE49-F238E27FC236}">
                <a16:creationId xmlns:a16="http://schemas.microsoft.com/office/drawing/2014/main" id="{6CC72D28-2BF9-4F94-8457-AEF6E7A6D86E}"/>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4561544" y="3961075"/>
            <a:ext cx="1184587" cy="670254"/>
          </a:xfrm>
          <a:prstGeom prst="rect">
            <a:avLst/>
          </a:prstGeom>
          <a:solidFill>
            <a:schemeClr val="accent6">
              <a:lumMod val="20000"/>
              <a:lumOff val="80000"/>
            </a:schemeClr>
          </a:solidFill>
        </p:spPr>
      </p:pic>
      <p:sp>
        <p:nvSpPr>
          <p:cNvPr id="72" name="Tekstfelt 71">
            <a:extLst>
              <a:ext uri="{FF2B5EF4-FFF2-40B4-BE49-F238E27FC236}">
                <a16:creationId xmlns:a16="http://schemas.microsoft.com/office/drawing/2014/main" id="{B1E61143-8D35-4227-BD82-FB98463A32F5}"/>
              </a:ext>
            </a:extLst>
          </p:cNvPr>
          <p:cNvSpPr txBox="1"/>
          <p:nvPr/>
        </p:nvSpPr>
        <p:spPr>
          <a:xfrm>
            <a:off x="4682198" y="4120080"/>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83" name="Tekstfelt 82">
            <a:extLst>
              <a:ext uri="{FF2B5EF4-FFF2-40B4-BE49-F238E27FC236}">
                <a16:creationId xmlns:a16="http://schemas.microsoft.com/office/drawing/2014/main" id="{CA5F18CE-C0BE-4491-873D-F518A2AD6944}"/>
              </a:ext>
            </a:extLst>
          </p:cNvPr>
          <p:cNvSpPr txBox="1"/>
          <p:nvPr/>
        </p:nvSpPr>
        <p:spPr>
          <a:xfrm>
            <a:off x="5067251" y="4202912"/>
            <a:ext cx="340079" cy="173253"/>
          </a:xfrm>
          <a:prstGeom prst="rect">
            <a:avLst/>
          </a:prstGeom>
          <a:noFill/>
        </p:spPr>
        <p:txBody>
          <a:bodyPr wrap="square" rtlCol="0">
            <a:spAutoFit/>
          </a:bodyPr>
          <a:lstStyle/>
          <a:p>
            <a:r>
              <a:rPr lang="da-DK" sz="526" dirty="0">
                <a:solidFill>
                  <a:schemeClr val="bg1"/>
                </a:solidFill>
              </a:rPr>
              <a:t>om</a:t>
            </a:r>
          </a:p>
        </p:txBody>
      </p:sp>
      <p:sp>
        <p:nvSpPr>
          <p:cNvPr id="93" name="Tekstfelt 92">
            <a:extLst>
              <a:ext uri="{FF2B5EF4-FFF2-40B4-BE49-F238E27FC236}">
                <a16:creationId xmlns:a16="http://schemas.microsoft.com/office/drawing/2014/main" id="{B659E40F-EF99-46FD-AE5D-6546479C1342}"/>
              </a:ext>
            </a:extLst>
          </p:cNvPr>
          <p:cNvSpPr txBox="1"/>
          <p:nvPr/>
        </p:nvSpPr>
        <p:spPr>
          <a:xfrm>
            <a:off x="5217995" y="4252285"/>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94" name="Billede 93">
            <a:extLst>
              <a:ext uri="{FF2B5EF4-FFF2-40B4-BE49-F238E27FC236}">
                <a16:creationId xmlns:a16="http://schemas.microsoft.com/office/drawing/2014/main" id="{4E3F424A-F251-411B-B851-E5B8C55D067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4030309" y="2401354"/>
            <a:ext cx="757540" cy="586618"/>
          </a:xfrm>
          <a:prstGeom prst="rect">
            <a:avLst/>
          </a:prstGeom>
          <a:solidFill>
            <a:schemeClr val="accent6">
              <a:lumMod val="20000"/>
              <a:lumOff val="80000"/>
            </a:schemeClr>
          </a:solidFill>
        </p:spPr>
      </p:pic>
      <p:sp>
        <p:nvSpPr>
          <p:cNvPr id="95" name="Tekstfelt 94">
            <a:extLst>
              <a:ext uri="{FF2B5EF4-FFF2-40B4-BE49-F238E27FC236}">
                <a16:creationId xmlns:a16="http://schemas.microsoft.com/office/drawing/2014/main" id="{8856022A-DE3A-4164-AEBA-F345883059A4}"/>
              </a:ext>
            </a:extLst>
          </p:cNvPr>
          <p:cNvSpPr txBox="1"/>
          <p:nvPr/>
        </p:nvSpPr>
        <p:spPr>
          <a:xfrm>
            <a:off x="1474156" y="6799313"/>
            <a:ext cx="1260580" cy="163571"/>
          </a:xfrm>
          <a:prstGeom prst="rect">
            <a:avLst/>
          </a:prstGeom>
          <a:solidFill>
            <a:schemeClr val="accent6">
              <a:lumMod val="20000"/>
              <a:lumOff val="80000"/>
            </a:schemeClr>
          </a:solidFill>
        </p:spPr>
        <p:txBody>
          <a:bodyPr wrap="square" lIns="0" tIns="0" rIns="0" bIns="0" rtlCol="0">
            <a:spAutoFit/>
          </a:bodyPr>
          <a:lstStyle/>
          <a:p>
            <a:pPr algn="l"/>
            <a:r>
              <a:rPr lang="da-DK" sz="1063" dirty="0">
                <a:solidFill>
                  <a:srgbClr val="666699"/>
                </a:solidFill>
              </a:rPr>
              <a:t>Hvad oplever du?</a:t>
            </a:r>
          </a:p>
        </p:txBody>
      </p:sp>
      <p:sp>
        <p:nvSpPr>
          <p:cNvPr id="96" name="Tekstfelt 95">
            <a:extLst>
              <a:ext uri="{FF2B5EF4-FFF2-40B4-BE49-F238E27FC236}">
                <a16:creationId xmlns:a16="http://schemas.microsoft.com/office/drawing/2014/main" id="{7E1D26FC-87BA-4D69-AAA9-C8C7051B74DE}"/>
              </a:ext>
            </a:extLst>
          </p:cNvPr>
          <p:cNvSpPr txBox="1"/>
          <p:nvPr/>
        </p:nvSpPr>
        <p:spPr>
          <a:xfrm>
            <a:off x="1487055" y="7445103"/>
            <a:ext cx="1260580" cy="490712"/>
          </a:xfrm>
          <a:prstGeom prst="rect">
            <a:avLst/>
          </a:prstGeom>
          <a:solidFill>
            <a:schemeClr val="accent6">
              <a:lumMod val="20000"/>
              <a:lumOff val="80000"/>
            </a:schemeClr>
          </a:solid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97" name="Billede 96">
            <a:extLst>
              <a:ext uri="{FF2B5EF4-FFF2-40B4-BE49-F238E27FC236}">
                <a16:creationId xmlns:a16="http://schemas.microsoft.com/office/drawing/2014/main" id="{C83CB8C8-7B30-4C5D-B996-13FAA4E5A68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681469" y="7285021"/>
            <a:ext cx="757540" cy="631765"/>
          </a:xfrm>
          <a:prstGeom prst="rect">
            <a:avLst/>
          </a:prstGeom>
          <a:solidFill>
            <a:schemeClr val="accent6">
              <a:lumMod val="20000"/>
              <a:lumOff val="80000"/>
            </a:schemeClr>
          </a:solidFill>
        </p:spPr>
      </p:pic>
      <p:pic>
        <p:nvPicPr>
          <p:cNvPr id="98" name="Billede 97">
            <a:extLst>
              <a:ext uri="{FF2B5EF4-FFF2-40B4-BE49-F238E27FC236}">
                <a16:creationId xmlns:a16="http://schemas.microsoft.com/office/drawing/2014/main" id="{24C9057F-A9FF-4EA2-950B-EB788C312A85}"/>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1217846" y="8160805"/>
            <a:ext cx="1184587" cy="670254"/>
          </a:xfrm>
          <a:prstGeom prst="rect">
            <a:avLst/>
          </a:prstGeom>
          <a:solidFill>
            <a:schemeClr val="accent6">
              <a:lumMod val="20000"/>
              <a:lumOff val="80000"/>
            </a:schemeClr>
          </a:solidFill>
        </p:spPr>
      </p:pic>
      <p:sp>
        <p:nvSpPr>
          <p:cNvPr id="99" name="Tekstfelt 98">
            <a:extLst>
              <a:ext uri="{FF2B5EF4-FFF2-40B4-BE49-F238E27FC236}">
                <a16:creationId xmlns:a16="http://schemas.microsoft.com/office/drawing/2014/main" id="{6A99EDC0-1F05-409A-A92D-8A2413726B98}"/>
              </a:ext>
            </a:extLst>
          </p:cNvPr>
          <p:cNvSpPr txBox="1"/>
          <p:nvPr/>
        </p:nvSpPr>
        <p:spPr>
          <a:xfrm>
            <a:off x="1338500" y="8319810"/>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100" name="Tekstfelt 99">
            <a:extLst>
              <a:ext uri="{FF2B5EF4-FFF2-40B4-BE49-F238E27FC236}">
                <a16:creationId xmlns:a16="http://schemas.microsoft.com/office/drawing/2014/main" id="{5BAE5FB8-25E0-492D-AD02-5ECD4F7D5CCB}"/>
              </a:ext>
            </a:extLst>
          </p:cNvPr>
          <p:cNvSpPr txBox="1"/>
          <p:nvPr/>
        </p:nvSpPr>
        <p:spPr>
          <a:xfrm>
            <a:off x="1723553" y="8402642"/>
            <a:ext cx="340079" cy="173253"/>
          </a:xfrm>
          <a:prstGeom prst="rect">
            <a:avLst/>
          </a:prstGeom>
          <a:noFill/>
        </p:spPr>
        <p:txBody>
          <a:bodyPr wrap="square" rtlCol="0">
            <a:spAutoFit/>
          </a:bodyPr>
          <a:lstStyle/>
          <a:p>
            <a:r>
              <a:rPr lang="da-DK" sz="526" dirty="0">
                <a:solidFill>
                  <a:schemeClr val="bg1"/>
                </a:solidFill>
              </a:rPr>
              <a:t>om</a:t>
            </a:r>
          </a:p>
        </p:txBody>
      </p:sp>
      <p:sp>
        <p:nvSpPr>
          <p:cNvPr id="101" name="Tekstfelt 100">
            <a:extLst>
              <a:ext uri="{FF2B5EF4-FFF2-40B4-BE49-F238E27FC236}">
                <a16:creationId xmlns:a16="http://schemas.microsoft.com/office/drawing/2014/main" id="{1612F973-FB4D-41EF-A22C-916E92B4F8CE}"/>
              </a:ext>
            </a:extLst>
          </p:cNvPr>
          <p:cNvSpPr txBox="1"/>
          <p:nvPr/>
        </p:nvSpPr>
        <p:spPr>
          <a:xfrm>
            <a:off x="1874297" y="8452015"/>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102" name="Billede 101">
            <a:extLst>
              <a:ext uri="{FF2B5EF4-FFF2-40B4-BE49-F238E27FC236}">
                <a16:creationId xmlns:a16="http://schemas.microsoft.com/office/drawing/2014/main" id="{D031DCE0-833F-40B9-9A7A-9BCD1875B167}"/>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686611" y="6601084"/>
            <a:ext cx="757540" cy="586618"/>
          </a:xfrm>
          <a:prstGeom prst="rect">
            <a:avLst/>
          </a:prstGeom>
          <a:solidFill>
            <a:schemeClr val="accent6">
              <a:lumMod val="20000"/>
              <a:lumOff val="80000"/>
            </a:schemeClr>
          </a:solidFill>
        </p:spPr>
      </p:pic>
      <p:sp>
        <p:nvSpPr>
          <p:cNvPr id="103" name="Tekstfelt 102">
            <a:extLst>
              <a:ext uri="{FF2B5EF4-FFF2-40B4-BE49-F238E27FC236}">
                <a16:creationId xmlns:a16="http://schemas.microsoft.com/office/drawing/2014/main" id="{F701C886-58A1-481C-84CA-F9D233194334}"/>
              </a:ext>
            </a:extLst>
          </p:cNvPr>
          <p:cNvSpPr txBox="1"/>
          <p:nvPr/>
        </p:nvSpPr>
        <p:spPr>
          <a:xfrm>
            <a:off x="4761756" y="6896632"/>
            <a:ext cx="1260580" cy="163571"/>
          </a:xfrm>
          <a:prstGeom prst="rect">
            <a:avLst/>
          </a:prstGeom>
          <a:solidFill>
            <a:schemeClr val="accent6">
              <a:lumMod val="20000"/>
              <a:lumOff val="80000"/>
            </a:schemeClr>
          </a:solidFill>
        </p:spPr>
        <p:txBody>
          <a:bodyPr wrap="square" lIns="0" tIns="0" rIns="0" bIns="0" rtlCol="0">
            <a:spAutoFit/>
          </a:bodyPr>
          <a:lstStyle/>
          <a:p>
            <a:pPr algn="l"/>
            <a:r>
              <a:rPr lang="da-DK" sz="1063" dirty="0">
                <a:solidFill>
                  <a:srgbClr val="666699"/>
                </a:solidFill>
              </a:rPr>
              <a:t>Hvad oplever du?</a:t>
            </a:r>
          </a:p>
        </p:txBody>
      </p:sp>
      <p:sp>
        <p:nvSpPr>
          <p:cNvPr id="104" name="Tekstfelt 103">
            <a:extLst>
              <a:ext uri="{FF2B5EF4-FFF2-40B4-BE49-F238E27FC236}">
                <a16:creationId xmlns:a16="http://schemas.microsoft.com/office/drawing/2014/main" id="{721293A0-E3F5-4DB0-84BB-8337E207590D}"/>
              </a:ext>
            </a:extLst>
          </p:cNvPr>
          <p:cNvSpPr txBox="1"/>
          <p:nvPr/>
        </p:nvSpPr>
        <p:spPr>
          <a:xfrm>
            <a:off x="4761756" y="7480701"/>
            <a:ext cx="1260580" cy="490712"/>
          </a:xfrm>
          <a:prstGeom prst="rect">
            <a:avLst/>
          </a:prstGeom>
          <a:solidFill>
            <a:schemeClr val="accent6">
              <a:lumMod val="20000"/>
              <a:lumOff val="80000"/>
            </a:schemeClr>
          </a:solid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105" name="Billede 104">
            <a:extLst>
              <a:ext uri="{FF2B5EF4-FFF2-40B4-BE49-F238E27FC236}">
                <a16:creationId xmlns:a16="http://schemas.microsoft.com/office/drawing/2014/main" id="{A10CC061-868A-4BE3-A70B-4A47F676ED2F}"/>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4004216" y="7330233"/>
            <a:ext cx="757540" cy="631765"/>
          </a:xfrm>
          <a:prstGeom prst="rect">
            <a:avLst/>
          </a:prstGeom>
          <a:solidFill>
            <a:schemeClr val="accent6">
              <a:lumMod val="20000"/>
              <a:lumOff val="80000"/>
            </a:schemeClr>
          </a:solidFill>
        </p:spPr>
      </p:pic>
      <p:pic>
        <p:nvPicPr>
          <p:cNvPr id="106" name="Billede 105">
            <a:extLst>
              <a:ext uri="{FF2B5EF4-FFF2-40B4-BE49-F238E27FC236}">
                <a16:creationId xmlns:a16="http://schemas.microsoft.com/office/drawing/2014/main" id="{50DA0F04-6D74-484B-8A2D-C1B59C3AEB0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4505446" y="8258124"/>
            <a:ext cx="1184587" cy="670254"/>
          </a:xfrm>
          <a:prstGeom prst="rect">
            <a:avLst/>
          </a:prstGeom>
          <a:solidFill>
            <a:schemeClr val="accent6">
              <a:lumMod val="20000"/>
              <a:lumOff val="80000"/>
            </a:schemeClr>
          </a:solidFill>
        </p:spPr>
      </p:pic>
      <p:sp>
        <p:nvSpPr>
          <p:cNvPr id="107" name="Tekstfelt 106">
            <a:extLst>
              <a:ext uri="{FF2B5EF4-FFF2-40B4-BE49-F238E27FC236}">
                <a16:creationId xmlns:a16="http://schemas.microsoft.com/office/drawing/2014/main" id="{6B1FCA95-C4AB-4C49-A45A-A2EB103883AD}"/>
              </a:ext>
            </a:extLst>
          </p:cNvPr>
          <p:cNvSpPr txBox="1"/>
          <p:nvPr/>
        </p:nvSpPr>
        <p:spPr>
          <a:xfrm>
            <a:off x="4626100" y="8417129"/>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108" name="Tekstfelt 107">
            <a:extLst>
              <a:ext uri="{FF2B5EF4-FFF2-40B4-BE49-F238E27FC236}">
                <a16:creationId xmlns:a16="http://schemas.microsoft.com/office/drawing/2014/main" id="{4F497807-AC96-44F4-AA7D-BC706B0EC766}"/>
              </a:ext>
            </a:extLst>
          </p:cNvPr>
          <p:cNvSpPr txBox="1"/>
          <p:nvPr/>
        </p:nvSpPr>
        <p:spPr>
          <a:xfrm>
            <a:off x="5011153" y="8499961"/>
            <a:ext cx="340079" cy="173253"/>
          </a:xfrm>
          <a:prstGeom prst="rect">
            <a:avLst/>
          </a:prstGeom>
          <a:noFill/>
        </p:spPr>
        <p:txBody>
          <a:bodyPr wrap="square" rtlCol="0">
            <a:spAutoFit/>
          </a:bodyPr>
          <a:lstStyle/>
          <a:p>
            <a:r>
              <a:rPr lang="da-DK" sz="526" dirty="0">
                <a:solidFill>
                  <a:schemeClr val="bg1"/>
                </a:solidFill>
              </a:rPr>
              <a:t>om</a:t>
            </a:r>
          </a:p>
        </p:txBody>
      </p:sp>
      <p:sp>
        <p:nvSpPr>
          <p:cNvPr id="109" name="Tekstfelt 108">
            <a:extLst>
              <a:ext uri="{FF2B5EF4-FFF2-40B4-BE49-F238E27FC236}">
                <a16:creationId xmlns:a16="http://schemas.microsoft.com/office/drawing/2014/main" id="{08C2C726-290C-49E3-BA9E-AE44CC4038FB}"/>
              </a:ext>
            </a:extLst>
          </p:cNvPr>
          <p:cNvSpPr txBox="1"/>
          <p:nvPr/>
        </p:nvSpPr>
        <p:spPr>
          <a:xfrm>
            <a:off x="5161897" y="8549334"/>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110" name="Billede 109">
            <a:extLst>
              <a:ext uri="{FF2B5EF4-FFF2-40B4-BE49-F238E27FC236}">
                <a16:creationId xmlns:a16="http://schemas.microsoft.com/office/drawing/2014/main" id="{C6C43376-5201-4D3F-B98C-BC86BC08DC3E}"/>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3974211" y="6698403"/>
            <a:ext cx="757540" cy="586618"/>
          </a:xfrm>
          <a:prstGeom prst="rect">
            <a:avLst/>
          </a:prstGeom>
          <a:solidFill>
            <a:schemeClr val="accent6">
              <a:lumMod val="20000"/>
              <a:lumOff val="80000"/>
            </a:schemeClr>
          </a:solidFill>
        </p:spPr>
      </p:pic>
      <p:sp>
        <p:nvSpPr>
          <p:cNvPr id="54" name="Rektangel 53">
            <a:extLst>
              <a:ext uri="{FF2B5EF4-FFF2-40B4-BE49-F238E27FC236}">
                <a16:creationId xmlns:a16="http://schemas.microsoft.com/office/drawing/2014/main" id="{F6A865AF-8616-4555-8971-56CB3A436266}"/>
              </a:ext>
            </a:extLst>
          </p:cNvPr>
          <p:cNvSpPr/>
          <p:nvPr/>
        </p:nvSpPr>
        <p:spPr>
          <a:xfrm>
            <a:off x="574776" y="5382056"/>
            <a:ext cx="2297553" cy="323486"/>
          </a:xfrm>
          <a:prstGeom prst="rect">
            <a:avLst/>
          </a:prstGeom>
        </p:spPr>
        <p:txBody>
          <a:bodyPr wrap="none">
            <a:spAutoFit/>
          </a:bodyPr>
          <a:lstStyle/>
          <a:p>
            <a:pPr algn="ctr"/>
            <a:r>
              <a:rPr lang="da-DK" sz="1502" b="1" dirty="0"/>
              <a:t>RELATIONER OG NETVÆRK</a:t>
            </a:r>
          </a:p>
        </p:txBody>
      </p:sp>
      <p:sp>
        <p:nvSpPr>
          <p:cNvPr id="63" name="Rektangel 62">
            <a:extLst>
              <a:ext uri="{FF2B5EF4-FFF2-40B4-BE49-F238E27FC236}">
                <a16:creationId xmlns:a16="http://schemas.microsoft.com/office/drawing/2014/main" id="{D924D6F2-6E1E-4775-82D0-E1C06497719A}"/>
              </a:ext>
            </a:extLst>
          </p:cNvPr>
          <p:cNvSpPr/>
          <p:nvPr/>
        </p:nvSpPr>
        <p:spPr>
          <a:xfrm>
            <a:off x="3862376" y="5352936"/>
            <a:ext cx="2297553" cy="323486"/>
          </a:xfrm>
          <a:prstGeom prst="rect">
            <a:avLst/>
          </a:prstGeom>
        </p:spPr>
        <p:txBody>
          <a:bodyPr wrap="none">
            <a:spAutoFit/>
          </a:bodyPr>
          <a:lstStyle/>
          <a:p>
            <a:pPr algn="ctr"/>
            <a:r>
              <a:rPr lang="da-DK" sz="1502" b="1" dirty="0"/>
              <a:t>RELATIONER OG NETVÆRK</a:t>
            </a:r>
          </a:p>
        </p:txBody>
      </p:sp>
      <p:sp>
        <p:nvSpPr>
          <p:cNvPr id="64" name="Rektangel 63">
            <a:extLst>
              <a:ext uri="{FF2B5EF4-FFF2-40B4-BE49-F238E27FC236}">
                <a16:creationId xmlns:a16="http://schemas.microsoft.com/office/drawing/2014/main" id="{1AD889C9-BE21-4FAE-9EA4-F4851287E3FB}"/>
              </a:ext>
            </a:extLst>
          </p:cNvPr>
          <p:cNvSpPr/>
          <p:nvPr/>
        </p:nvSpPr>
        <p:spPr>
          <a:xfrm>
            <a:off x="3904998" y="1079053"/>
            <a:ext cx="2297553" cy="323486"/>
          </a:xfrm>
          <a:prstGeom prst="rect">
            <a:avLst/>
          </a:prstGeom>
        </p:spPr>
        <p:txBody>
          <a:bodyPr wrap="none">
            <a:spAutoFit/>
          </a:bodyPr>
          <a:lstStyle/>
          <a:p>
            <a:pPr algn="ctr"/>
            <a:r>
              <a:rPr lang="da-DK" sz="1502" b="1" dirty="0"/>
              <a:t>RELATIONER OG NETVÆRK</a:t>
            </a:r>
          </a:p>
        </p:txBody>
      </p:sp>
    </p:spTree>
    <p:extLst>
      <p:ext uri="{BB962C8B-B14F-4D97-AF65-F5344CB8AC3E}">
        <p14:creationId xmlns:p14="http://schemas.microsoft.com/office/powerpoint/2010/main" val="1376983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ktangel: afrundede hjørner 19">
            <a:extLst>
              <a:ext uri="{FF2B5EF4-FFF2-40B4-BE49-F238E27FC236}">
                <a16:creationId xmlns:a16="http://schemas.microsoft.com/office/drawing/2014/main" id="{7636A8EA-18A0-4E37-8BF1-4AA667095381}"/>
              </a:ext>
            </a:extLst>
          </p:cNvPr>
          <p:cNvSpPr/>
          <p:nvPr/>
        </p:nvSpPr>
        <p:spPr>
          <a:xfrm>
            <a:off x="744550" y="881800"/>
            <a:ext cx="5368900" cy="7986525"/>
          </a:xfrm>
          <a:prstGeom prst="roundRect">
            <a:avLst/>
          </a:prstGeom>
          <a:solidFill>
            <a:srgbClr val="F2F8EE"/>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2102" dirty="0">
              <a:solidFill>
                <a:schemeClr val="tx1"/>
              </a:solidFill>
            </a:endParaRPr>
          </a:p>
        </p:txBody>
      </p:sp>
      <p:sp>
        <p:nvSpPr>
          <p:cNvPr id="2" name="Tekstfelt 1">
            <a:extLst>
              <a:ext uri="{FF2B5EF4-FFF2-40B4-BE49-F238E27FC236}">
                <a16:creationId xmlns:a16="http://schemas.microsoft.com/office/drawing/2014/main" id="{48317B6A-3CD8-430C-89DB-C4036AD881C9}"/>
              </a:ext>
            </a:extLst>
          </p:cNvPr>
          <p:cNvSpPr txBox="1"/>
          <p:nvPr/>
        </p:nvSpPr>
        <p:spPr>
          <a:xfrm>
            <a:off x="1218315" y="1296692"/>
            <a:ext cx="4472507" cy="1340110"/>
          </a:xfrm>
          <a:prstGeom prst="rect">
            <a:avLst/>
          </a:prstGeom>
          <a:noFill/>
        </p:spPr>
        <p:txBody>
          <a:bodyPr wrap="square" rtlCol="0">
            <a:spAutoFit/>
          </a:bodyPr>
          <a:lstStyle/>
          <a:p>
            <a:pPr algn="ctr"/>
            <a:r>
              <a:rPr lang="da-DK" sz="4054" dirty="0">
                <a:latin typeface="Bahnschrift" panose="020B0502040204020203" pitchFamily="34" charset="0"/>
              </a:rPr>
              <a:t>Følelsesmæssige krav</a:t>
            </a:r>
            <a:endParaRPr lang="da-DK" sz="1063" dirty="0">
              <a:latin typeface="Bahnschrift" panose="020B0502040204020203" pitchFamily="34" charset="0"/>
            </a:endParaRPr>
          </a:p>
        </p:txBody>
      </p:sp>
      <p:sp>
        <p:nvSpPr>
          <p:cNvPr id="3" name="Rektangel 2">
            <a:extLst>
              <a:ext uri="{FF2B5EF4-FFF2-40B4-BE49-F238E27FC236}">
                <a16:creationId xmlns:a16="http://schemas.microsoft.com/office/drawing/2014/main" id="{EEC49C9E-9FD4-467B-9134-5781EC3FF091}"/>
              </a:ext>
            </a:extLst>
          </p:cNvPr>
          <p:cNvSpPr/>
          <p:nvPr/>
        </p:nvSpPr>
        <p:spPr>
          <a:xfrm>
            <a:off x="1000572" y="2791749"/>
            <a:ext cx="5007374" cy="5355312"/>
          </a:xfrm>
          <a:prstGeom prst="rect">
            <a:avLst/>
          </a:prstGeom>
        </p:spPr>
        <p:txBody>
          <a:bodyPr wrap="square">
            <a:spAutoFit/>
          </a:bodyPr>
          <a:lstStyle/>
          <a:p>
            <a:r>
              <a:rPr lang="da-DK" dirty="0"/>
              <a:t>Som leder træder man  ind på en arbejdsplads som et helt menneske med alle sine muligheder og begrænsninger. Samtidig er der krav om, at man agerer professionelt, når man er på arbejde. </a:t>
            </a:r>
          </a:p>
          <a:p>
            <a:endParaRPr lang="da-DK" dirty="0"/>
          </a:p>
          <a:p>
            <a:r>
              <a:rPr lang="da-DK" dirty="0"/>
              <a:t>For de fleste forbindes det med at forholde sig sagligt og nøgternt uden at lade sig påvirke af sine følelser.</a:t>
            </a:r>
          </a:p>
          <a:p>
            <a:r>
              <a:rPr lang="da-DK" dirty="0"/>
              <a:t> </a:t>
            </a:r>
          </a:p>
          <a:p>
            <a:r>
              <a:rPr lang="da-DK" dirty="0"/>
              <a:t>De følelsesmæssige krav kan være at:</a:t>
            </a:r>
          </a:p>
          <a:p>
            <a:pPr marL="285750" lvl="0" indent="-285750">
              <a:buFont typeface="Arial" panose="020B0604020202020204" pitchFamily="34" charset="0"/>
              <a:buChar char="•"/>
            </a:pPr>
            <a:r>
              <a:rPr lang="da-DK" dirty="0"/>
              <a:t>Sætte sig ind i, rumme eller håndtere menneskers tanker, følelser eller adfærd</a:t>
            </a:r>
          </a:p>
          <a:p>
            <a:pPr marL="285750" lvl="0" indent="-285750">
              <a:buFont typeface="Arial" panose="020B0604020202020204" pitchFamily="34" charset="0"/>
              <a:buChar char="•"/>
            </a:pPr>
            <a:r>
              <a:rPr lang="da-DK" dirty="0"/>
              <a:t>Håndtere eller skjule egne tanker og følelser</a:t>
            </a:r>
          </a:p>
          <a:p>
            <a:pPr marL="285750" lvl="0" indent="-285750">
              <a:buFont typeface="Arial" panose="020B0604020202020204" pitchFamily="34" charset="0"/>
              <a:buChar char="•"/>
            </a:pPr>
            <a:r>
              <a:rPr lang="da-DK" dirty="0"/>
              <a:t>Tilpasse kommunikation eller adfærd til de mennesker, der arbejdes med</a:t>
            </a:r>
          </a:p>
          <a:p>
            <a:endParaRPr lang="da-DK" dirty="0"/>
          </a:p>
          <a:p>
            <a:r>
              <a:rPr lang="da-DK" dirty="0"/>
              <a:t>De følelsesmæssige krav kan blive en stor belastning, især hvis der ikke er mulighed for støtte og sparring fra lederkolleger og nærmeste leder</a:t>
            </a:r>
          </a:p>
        </p:txBody>
      </p:sp>
    </p:spTree>
    <p:extLst>
      <p:ext uri="{BB962C8B-B14F-4D97-AF65-F5344CB8AC3E}">
        <p14:creationId xmlns:p14="http://schemas.microsoft.com/office/powerpoint/2010/main" val="240549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ktangel: afrundede hjørner 19">
            <a:extLst>
              <a:ext uri="{FF2B5EF4-FFF2-40B4-BE49-F238E27FC236}">
                <a16:creationId xmlns:a16="http://schemas.microsoft.com/office/drawing/2014/main" id="{7636A8EA-18A0-4E37-8BF1-4AA667095381}"/>
              </a:ext>
            </a:extLst>
          </p:cNvPr>
          <p:cNvSpPr/>
          <p:nvPr/>
        </p:nvSpPr>
        <p:spPr>
          <a:xfrm>
            <a:off x="315918" y="742930"/>
            <a:ext cx="2840706" cy="3996047"/>
          </a:xfrm>
          <a:prstGeom prst="roundRect">
            <a:avLst/>
          </a:prstGeom>
          <a:solidFill>
            <a:srgbClr val="F2F8EE"/>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10" name="Rektangel 9">
            <a:extLst>
              <a:ext uri="{FF2B5EF4-FFF2-40B4-BE49-F238E27FC236}">
                <a16:creationId xmlns:a16="http://schemas.microsoft.com/office/drawing/2014/main" id="{54288293-69DD-4CB7-97B7-CFF504ADB923}"/>
              </a:ext>
            </a:extLst>
          </p:cNvPr>
          <p:cNvSpPr/>
          <p:nvPr/>
        </p:nvSpPr>
        <p:spPr>
          <a:xfrm>
            <a:off x="717921" y="1043167"/>
            <a:ext cx="2184444" cy="323486"/>
          </a:xfrm>
          <a:prstGeom prst="rect">
            <a:avLst/>
          </a:prstGeom>
        </p:spPr>
        <p:txBody>
          <a:bodyPr wrap="none">
            <a:spAutoFit/>
          </a:bodyPr>
          <a:lstStyle/>
          <a:p>
            <a:pPr algn="ctr"/>
            <a:r>
              <a:rPr lang="da-DK" sz="1502" b="1" dirty="0"/>
              <a:t>FØLELSESMÆSSIGE KRAV</a:t>
            </a:r>
          </a:p>
        </p:txBody>
      </p:sp>
      <p:sp>
        <p:nvSpPr>
          <p:cNvPr id="2" name="Rektangel 1">
            <a:extLst>
              <a:ext uri="{FF2B5EF4-FFF2-40B4-BE49-F238E27FC236}">
                <a16:creationId xmlns:a16="http://schemas.microsoft.com/office/drawing/2014/main" id="{5175CA2E-F5A5-412D-8917-EDE10E8468B5}"/>
              </a:ext>
            </a:extLst>
          </p:cNvPr>
          <p:cNvSpPr/>
          <p:nvPr/>
        </p:nvSpPr>
        <p:spPr>
          <a:xfrm>
            <a:off x="552028" y="1459720"/>
            <a:ext cx="2464232" cy="1086901"/>
          </a:xfrm>
          <a:prstGeom prst="rect">
            <a:avLst/>
          </a:prstGeom>
        </p:spPr>
        <p:txBody>
          <a:bodyPr wrap="square">
            <a:spAutoFit/>
          </a:bodyPr>
          <a:lstStyle/>
          <a:p>
            <a:pPr algn="ctr"/>
            <a:r>
              <a:rPr lang="da-DK" sz="1350" b="1" dirty="0"/>
              <a:t>Jeg har god mulighed for sparring med mine lederkolleger om konkrete situationer</a:t>
            </a:r>
          </a:p>
          <a:p>
            <a:pPr algn="ctr"/>
            <a:endParaRPr lang="da-DK" sz="1063" b="1" dirty="0"/>
          </a:p>
        </p:txBody>
      </p:sp>
      <p:sp>
        <p:nvSpPr>
          <p:cNvPr id="52" name="Rektangel: afrundede hjørner 51">
            <a:extLst>
              <a:ext uri="{FF2B5EF4-FFF2-40B4-BE49-F238E27FC236}">
                <a16:creationId xmlns:a16="http://schemas.microsoft.com/office/drawing/2014/main" id="{1EFE05D4-CEDD-4A66-AAD7-C029E2DD9F04}"/>
              </a:ext>
            </a:extLst>
          </p:cNvPr>
          <p:cNvSpPr/>
          <p:nvPr/>
        </p:nvSpPr>
        <p:spPr>
          <a:xfrm>
            <a:off x="3642723" y="688468"/>
            <a:ext cx="2840706" cy="4061227"/>
          </a:xfrm>
          <a:prstGeom prst="roundRect">
            <a:avLst/>
          </a:prstGeom>
          <a:solidFill>
            <a:srgbClr val="F2F8EE"/>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71" name="Rektangel: afrundede hjørner 70">
            <a:extLst>
              <a:ext uri="{FF2B5EF4-FFF2-40B4-BE49-F238E27FC236}">
                <a16:creationId xmlns:a16="http://schemas.microsoft.com/office/drawing/2014/main" id="{FFE994FF-8662-425A-AC1E-CF70EA765302}"/>
              </a:ext>
            </a:extLst>
          </p:cNvPr>
          <p:cNvSpPr/>
          <p:nvPr/>
        </p:nvSpPr>
        <p:spPr>
          <a:xfrm>
            <a:off x="327148" y="5049177"/>
            <a:ext cx="2840706" cy="4061227"/>
          </a:xfrm>
          <a:prstGeom prst="roundRect">
            <a:avLst/>
          </a:prstGeom>
          <a:solidFill>
            <a:srgbClr val="F2F8EE"/>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dirty="0">
              <a:solidFill>
                <a:schemeClr val="tx1"/>
              </a:solidFill>
            </a:endParaRPr>
          </a:p>
        </p:txBody>
      </p:sp>
      <p:sp>
        <p:nvSpPr>
          <p:cNvPr id="81" name="Rektangel 80">
            <a:extLst>
              <a:ext uri="{FF2B5EF4-FFF2-40B4-BE49-F238E27FC236}">
                <a16:creationId xmlns:a16="http://schemas.microsoft.com/office/drawing/2014/main" id="{EC244E43-1DEA-4D9E-B2C4-FC634DA08EA4}"/>
              </a:ext>
            </a:extLst>
          </p:cNvPr>
          <p:cNvSpPr/>
          <p:nvPr/>
        </p:nvSpPr>
        <p:spPr>
          <a:xfrm>
            <a:off x="3948578" y="1388830"/>
            <a:ext cx="2228997" cy="1423467"/>
          </a:xfrm>
          <a:prstGeom prst="rect">
            <a:avLst/>
          </a:prstGeom>
        </p:spPr>
        <p:txBody>
          <a:bodyPr wrap="square">
            <a:spAutoFit/>
          </a:bodyPr>
          <a:lstStyle/>
          <a:p>
            <a:pPr algn="ctr"/>
            <a:r>
              <a:rPr lang="da-DK" sz="1350" b="1" dirty="0"/>
              <a:t>Det er svært at tale med mine lederkolleger om  følelser, både de positive og de negative, der påvirker mit arbejde </a:t>
            </a:r>
          </a:p>
          <a:p>
            <a:pPr algn="ctr"/>
            <a:endParaRPr lang="da-DK" sz="900" b="1" dirty="0"/>
          </a:p>
          <a:p>
            <a:pPr algn="ctr"/>
            <a:endParaRPr lang="da-DK" sz="1000" b="1" dirty="0"/>
          </a:p>
        </p:txBody>
      </p:sp>
      <p:sp>
        <p:nvSpPr>
          <p:cNvPr id="82" name="Rektangel: afrundede hjørner 81">
            <a:extLst>
              <a:ext uri="{FF2B5EF4-FFF2-40B4-BE49-F238E27FC236}">
                <a16:creationId xmlns:a16="http://schemas.microsoft.com/office/drawing/2014/main" id="{BA808342-D61C-4EE3-86B5-AA44EBAFF01B}"/>
              </a:ext>
            </a:extLst>
          </p:cNvPr>
          <p:cNvSpPr/>
          <p:nvPr/>
        </p:nvSpPr>
        <p:spPr>
          <a:xfrm>
            <a:off x="3608446" y="5030953"/>
            <a:ext cx="2840706" cy="4061227"/>
          </a:xfrm>
          <a:prstGeom prst="roundRect">
            <a:avLst/>
          </a:prstGeom>
          <a:solidFill>
            <a:srgbClr val="F2F8EE"/>
          </a:solidFill>
          <a:ln w="47625"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63">
              <a:solidFill>
                <a:schemeClr val="tx1"/>
              </a:solidFill>
            </a:endParaRPr>
          </a:p>
        </p:txBody>
      </p:sp>
      <p:sp>
        <p:nvSpPr>
          <p:cNvPr id="92" name="Rektangel 91">
            <a:extLst>
              <a:ext uri="{FF2B5EF4-FFF2-40B4-BE49-F238E27FC236}">
                <a16:creationId xmlns:a16="http://schemas.microsoft.com/office/drawing/2014/main" id="{55D4B61C-7FD3-4F90-AFCE-840CAF78F9BD}"/>
              </a:ext>
            </a:extLst>
          </p:cNvPr>
          <p:cNvSpPr/>
          <p:nvPr/>
        </p:nvSpPr>
        <p:spPr>
          <a:xfrm>
            <a:off x="3802348" y="5713207"/>
            <a:ext cx="2427049" cy="1294650"/>
          </a:xfrm>
          <a:prstGeom prst="rect">
            <a:avLst/>
          </a:prstGeom>
        </p:spPr>
        <p:txBody>
          <a:bodyPr wrap="square">
            <a:spAutoFit/>
          </a:bodyPr>
          <a:lstStyle/>
          <a:p>
            <a:pPr algn="ctr"/>
            <a:r>
              <a:rPr lang="da-DK" sz="1350" b="1" dirty="0"/>
              <a:t>Vi er gode til at håndtere klager, vrede, frustration eller utilfredshed fra medarbejdere/borgere</a:t>
            </a:r>
          </a:p>
          <a:p>
            <a:pPr algn="ctr"/>
            <a:r>
              <a:rPr lang="da-DK" sz="1350" b="1" dirty="0"/>
              <a:t>/brugere </a:t>
            </a:r>
          </a:p>
          <a:p>
            <a:pPr algn="ctr"/>
            <a:endParaRPr lang="da-DK" sz="1063" b="1" dirty="0"/>
          </a:p>
        </p:txBody>
      </p:sp>
      <p:sp>
        <p:nvSpPr>
          <p:cNvPr id="70" name="Rektangel 69">
            <a:extLst>
              <a:ext uri="{FF2B5EF4-FFF2-40B4-BE49-F238E27FC236}">
                <a16:creationId xmlns:a16="http://schemas.microsoft.com/office/drawing/2014/main" id="{8144CE61-A808-422F-8B7F-E9103538B4D5}"/>
              </a:ext>
            </a:extLst>
          </p:cNvPr>
          <p:cNvSpPr/>
          <p:nvPr/>
        </p:nvSpPr>
        <p:spPr>
          <a:xfrm>
            <a:off x="610863" y="5691118"/>
            <a:ext cx="2200191" cy="1338828"/>
          </a:xfrm>
          <a:prstGeom prst="rect">
            <a:avLst/>
          </a:prstGeom>
        </p:spPr>
        <p:txBody>
          <a:bodyPr wrap="square">
            <a:spAutoFit/>
          </a:bodyPr>
          <a:lstStyle/>
          <a:p>
            <a:pPr algn="ctr"/>
            <a:r>
              <a:rPr lang="da-DK" sz="1350" b="1" dirty="0"/>
              <a:t>Jeg skal ofte skjule eller undertrykke mine egne tanker og følelser over for medarbejdere/borgere</a:t>
            </a:r>
          </a:p>
          <a:p>
            <a:pPr algn="ctr"/>
            <a:r>
              <a:rPr lang="da-DK" sz="1350" b="1" dirty="0"/>
              <a:t>/brugere </a:t>
            </a:r>
          </a:p>
          <a:p>
            <a:pPr algn="ctr"/>
            <a:r>
              <a:rPr lang="da-DK" sz="1350" b="1" dirty="0"/>
              <a:t> </a:t>
            </a:r>
          </a:p>
        </p:txBody>
      </p:sp>
      <p:sp>
        <p:nvSpPr>
          <p:cNvPr id="46" name="Tekstfelt 45">
            <a:extLst>
              <a:ext uri="{FF2B5EF4-FFF2-40B4-BE49-F238E27FC236}">
                <a16:creationId xmlns:a16="http://schemas.microsoft.com/office/drawing/2014/main" id="{7594A6CB-4459-4BE4-944F-15310A951883}"/>
              </a:ext>
            </a:extLst>
          </p:cNvPr>
          <p:cNvSpPr txBox="1"/>
          <p:nvPr/>
        </p:nvSpPr>
        <p:spPr>
          <a:xfrm>
            <a:off x="1382720" y="2580689"/>
            <a:ext cx="1260580" cy="163571"/>
          </a:xfrm>
          <a:prstGeom prst="rect">
            <a:avLst/>
          </a:prstGeom>
          <a:solidFill>
            <a:srgbClr val="F2F8EE"/>
          </a:solidFill>
          <a:ln>
            <a:solidFill>
              <a:srgbClr val="F2F8EE"/>
            </a:solidFill>
          </a:ln>
        </p:spPr>
        <p:txBody>
          <a:bodyPr wrap="square" lIns="0" tIns="0" rIns="0" bIns="0" rtlCol="0">
            <a:spAutoFit/>
          </a:bodyPr>
          <a:lstStyle/>
          <a:p>
            <a:pPr algn="l"/>
            <a:r>
              <a:rPr lang="da-DK" sz="1063" dirty="0">
                <a:solidFill>
                  <a:srgbClr val="666699"/>
                </a:solidFill>
              </a:rPr>
              <a:t>Hvad oplever du?</a:t>
            </a:r>
          </a:p>
        </p:txBody>
      </p:sp>
      <p:sp>
        <p:nvSpPr>
          <p:cNvPr id="47" name="Tekstfelt 46">
            <a:extLst>
              <a:ext uri="{FF2B5EF4-FFF2-40B4-BE49-F238E27FC236}">
                <a16:creationId xmlns:a16="http://schemas.microsoft.com/office/drawing/2014/main" id="{0909F57B-D5DE-4A7E-B8CA-C79935C84E34}"/>
              </a:ext>
            </a:extLst>
          </p:cNvPr>
          <p:cNvSpPr txBox="1"/>
          <p:nvPr/>
        </p:nvSpPr>
        <p:spPr>
          <a:xfrm>
            <a:off x="1420805" y="3071564"/>
            <a:ext cx="1260580" cy="490712"/>
          </a:xfrm>
          <a:prstGeom prst="rect">
            <a:avLst/>
          </a:prstGeom>
          <a:no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48" name="Billede 47">
            <a:extLst>
              <a:ext uri="{FF2B5EF4-FFF2-40B4-BE49-F238E27FC236}">
                <a16:creationId xmlns:a16="http://schemas.microsoft.com/office/drawing/2014/main" id="{7D467DF0-F5BA-4304-B2AF-A4E6CD16BA05}"/>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663265" y="2947528"/>
            <a:ext cx="757540" cy="631765"/>
          </a:xfrm>
          <a:prstGeom prst="rect">
            <a:avLst/>
          </a:prstGeom>
          <a:noFill/>
        </p:spPr>
      </p:pic>
      <p:pic>
        <p:nvPicPr>
          <p:cNvPr id="53" name="Billede 52">
            <a:extLst>
              <a:ext uri="{FF2B5EF4-FFF2-40B4-BE49-F238E27FC236}">
                <a16:creationId xmlns:a16="http://schemas.microsoft.com/office/drawing/2014/main" id="{D98BE4A6-3BE8-4808-894C-85464264025E}"/>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1164495" y="3859241"/>
            <a:ext cx="1184587" cy="670254"/>
          </a:xfrm>
          <a:prstGeom prst="rect">
            <a:avLst/>
          </a:prstGeom>
          <a:noFill/>
        </p:spPr>
      </p:pic>
      <p:sp>
        <p:nvSpPr>
          <p:cNvPr id="55" name="Tekstfelt 54">
            <a:extLst>
              <a:ext uri="{FF2B5EF4-FFF2-40B4-BE49-F238E27FC236}">
                <a16:creationId xmlns:a16="http://schemas.microsoft.com/office/drawing/2014/main" id="{31EDD9F9-BE8C-4503-9CF2-D17EF59E1067}"/>
              </a:ext>
            </a:extLst>
          </p:cNvPr>
          <p:cNvSpPr txBox="1"/>
          <p:nvPr/>
        </p:nvSpPr>
        <p:spPr>
          <a:xfrm>
            <a:off x="1285149" y="4018246"/>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56" name="Tekstfelt 55">
            <a:extLst>
              <a:ext uri="{FF2B5EF4-FFF2-40B4-BE49-F238E27FC236}">
                <a16:creationId xmlns:a16="http://schemas.microsoft.com/office/drawing/2014/main" id="{84F7F180-80D3-4415-B3A0-879D7BD209E1}"/>
              </a:ext>
            </a:extLst>
          </p:cNvPr>
          <p:cNvSpPr txBox="1"/>
          <p:nvPr/>
        </p:nvSpPr>
        <p:spPr>
          <a:xfrm>
            <a:off x="1670202" y="4101078"/>
            <a:ext cx="340079" cy="173253"/>
          </a:xfrm>
          <a:prstGeom prst="rect">
            <a:avLst/>
          </a:prstGeom>
          <a:noFill/>
        </p:spPr>
        <p:txBody>
          <a:bodyPr wrap="square" rtlCol="0">
            <a:spAutoFit/>
          </a:bodyPr>
          <a:lstStyle/>
          <a:p>
            <a:r>
              <a:rPr lang="da-DK" sz="526" dirty="0">
                <a:solidFill>
                  <a:schemeClr val="bg1"/>
                </a:solidFill>
              </a:rPr>
              <a:t>om</a:t>
            </a:r>
          </a:p>
        </p:txBody>
      </p:sp>
      <p:sp>
        <p:nvSpPr>
          <p:cNvPr id="57" name="Tekstfelt 56">
            <a:extLst>
              <a:ext uri="{FF2B5EF4-FFF2-40B4-BE49-F238E27FC236}">
                <a16:creationId xmlns:a16="http://schemas.microsoft.com/office/drawing/2014/main" id="{4643273F-2579-426E-8269-817FD8814D24}"/>
              </a:ext>
            </a:extLst>
          </p:cNvPr>
          <p:cNvSpPr txBox="1"/>
          <p:nvPr/>
        </p:nvSpPr>
        <p:spPr>
          <a:xfrm>
            <a:off x="1820946" y="4150451"/>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58" name="Billede 57">
            <a:extLst>
              <a:ext uri="{FF2B5EF4-FFF2-40B4-BE49-F238E27FC236}">
                <a16:creationId xmlns:a16="http://schemas.microsoft.com/office/drawing/2014/main" id="{96442C4D-1878-42CD-83F6-EE9093ACA403}"/>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654264" y="2357826"/>
            <a:ext cx="757540" cy="586618"/>
          </a:xfrm>
          <a:prstGeom prst="rect">
            <a:avLst/>
          </a:prstGeom>
          <a:noFill/>
        </p:spPr>
      </p:pic>
      <p:sp>
        <p:nvSpPr>
          <p:cNvPr id="49" name="Rektangel 48">
            <a:extLst>
              <a:ext uri="{FF2B5EF4-FFF2-40B4-BE49-F238E27FC236}">
                <a16:creationId xmlns:a16="http://schemas.microsoft.com/office/drawing/2014/main" id="{5B279366-2057-4855-9B83-B5890E9A131E}"/>
              </a:ext>
            </a:extLst>
          </p:cNvPr>
          <p:cNvSpPr/>
          <p:nvPr/>
        </p:nvSpPr>
        <p:spPr>
          <a:xfrm>
            <a:off x="4023627" y="1048932"/>
            <a:ext cx="2184444" cy="323486"/>
          </a:xfrm>
          <a:prstGeom prst="rect">
            <a:avLst/>
          </a:prstGeom>
        </p:spPr>
        <p:txBody>
          <a:bodyPr wrap="none">
            <a:spAutoFit/>
          </a:bodyPr>
          <a:lstStyle/>
          <a:p>
            <a:pPr algn="ctr"/>
            <a:r>
              <a:rPr lang="da-DK" sz="1502" b="1" dirty="0"/>
              <a:t>FØLELSESMÆSSIGE KRAV</a:t>
            </a:r>
          </a:p>
        </p:txBody>
      </p:sp>
      <p:sp>
        <p:nvSpPr>
          <p:cNvPr id="50" name="Rektangel 49">
            <a:extLst>
              <a:ext uri="{FF2B5EF4-FFF2-40B4-BE49-F238E27FC236}">
                <a16:creationId xmlns:a16="http://schemas.microsoft.com/office/drawing/2014/main" id="{DDA11046-891D-4F5B-9E1B-29C39E2C3C74}"/>
              </a:ext>
            </a:extLst>
          </p:cNvPr>
          <p:cNvSpPr/>
          <p:nvPr/>
        </p:nvSpPr>
        <p:spPr>
          <a:xfrm>
            <a:off x="680629" y="5333564"/>
            <a:ext cx="2184444" cy="323486"/>
          </a:xfrm>
          <a:prstGeom prst="rect">
            <a:avLst/>
          </a:prstGeom>
        </p:spPr>
        <p:txBody>
          <a:bodyPr wrap="none">
            <a:spAutoFit/>
          </a:bodyPr>
          <a:lstStyle/>
          <a:p>
            <a:pPr algn="ctr"/>
            <a:r>
              <a:rPr lang="da-DK" sz="1502" b="1" dirty="0"/>
              <a:t>FØLELSESMÆSSIGE KRAV</a:t>
            </a:r>
          </a:p>
        </p:txBody>
      </p:sp>
      <p:sp>
        <p:nvSpPr>
          <p:cNvPr id="51" name="Rektangel 50">
            <a:extLst>
              <a:ext uri="{FF2B5EF4-FFF2-40B4-BE49-F238E27FC236}">
                <a16:creationId xmlns:a16="http://schemas.microsoft.com/office/drawing/2014/main" id="{B05DCBEC-5246-44DA-8A08-335C8C514CA1}"/>
              </a:ext>
            </a:extLst>
          </p:cNvPr>
          <p:cNvSpPr/>
          <p:nvPr/>
        </p:nvSpPr>
        <p:spPr>
          <a:xfrm>
            <a:off x="3948578" y="5340924"/>
            <a:ext cx="2184444" cy="323486"/>
          </a:xfrm>
          <a:prstGeom prst="rect">
            <a:avLst/>
          </a:prstGeom>
        </p:spPr>
        <p:txBody>
          <a:bodyPr wrap="none">
            <a:spAutoFit/>
          </a:bodyPr>
          <a:lstStyle/>
          <a:p>
            <a:pPr algn="ctr"/>
            <a:r>
              <a:rPr lang="da-DK" sz="1502" b="1" dirty="0"/>
              <a:t>FØLELSESMÆSSIGE KRAV</a:t>
            </a:r>
          </a:p>
        </p:txBody>
      </p:sp>
      <p:sp>
        <p:nvSpPr>
          <p:cNvPr id="65" name="Tekstfelt 64">
            <a:extLst>
              <a:ext uri="{FF2B5EF4-FFF2-40B4-BE49-F238E27FC236}">
                <a16:creationId xmlns:a16="http://schemas.microsoft.com/office/drawing/2014/main" id="{718E8788-96F3-4300-B444-44BD5F0C492A}"/>
              </a:ext>
            </a:extLst>
          </p:cNvPr>
          <p:cNvSpPr txBox="1"/>
          <p:nvPr/>
        </p:nvSpPr>
        <p:spPr>
          <a:xfrm>
            <a:off x="4598322" y="2635513"/>
            <a:ext cx="1260580" cy="163571"/>
          </a:xfrm>
          <a:prstGeom prst="rect">
            <a:avLst/>
          </a:prstGeom>
          <a:solidFill>
            <a:srgbClr val="F2F8EE"/>
          </a:solidFill>
          <a:ln>
            <a:solidFill>
              <a:srgbClr val="F2F8EE"/>
            </a:solidFill>
          </a:ln>
        </p:spPr>
        <p:txBody>
          <a:bodyPr wrap="square" lIns="0" tIns="0" rIns="0" bIns="0" rtlCol="0">
            <a:spAutoFit/>
          </a:bodyPr>
          <a:lstStyle/>
          <a:p>
            <a:pPr algn="l"/>
            <a:r>
              <a:rPr lang="da-DK" sz="1063" dirty="0">
                <a:solidFill>
                  <a:srgbClr val="666699"/>
                </a:solidFill>
              </a:rPr>
              <a:t>Hvad oplever du?</a:t>
            </a:r>
          </a:p>
        </p:txBody>
      </p:sp>
      <p:sp>
        <p:nvSpPr>
          <p:cNvPr id="66" name="Tekstfelt 65">
            <a:extLst>
              <a:ext uri="{FF2B5EF4-FFF2-40B4-BE49-F238E27FC236}">
                <a16:creationId xmlns:a16="http://schemas.microsoft.com/office/drawing/2014/main" id="{ACC22DB6-330A-4F37-BF0D-C3E794D9A733}"/>
              </a:ext>
            </a:extLst>
          </p:cNvPr>
          <p:cNvSpPr txBox="1"/>
          <p:nvPr/>
        </p:nvSpPr>
        <p:spPr>
          <a:xfrm>
            <a:off x="4598322" y="3071564"/>
            <a:ext cx="1260580" cy="490712"/>
          </a:xfrm>
          <a:prstGeom prst="rect">
            <a:avLst/>
          </a:prstGeom>
          <a:no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67" name="Billede 66">
            <a:extLst>
              <a:ext uri="{FF2B5EF4-FFF2-40B4-BE49-F238E27FC236}">
                <a16:creationId xmlns:a16="http://schemas.microsoft.com/office/drawing/2014/main" id="{61375261-B0C4-41AB-887F-C9D8544D8216}"/>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3819068" y="2968789"/>
            <a:ext cx="757540" cy="631765"/>
          </a:xfrm>
          <a:prstGeom prst="rect">
            <a:avLst/>
          </a:prstGeom>
          <a:noFill/>
        </p:spPr>
      </p:pic>
      <p:pic>
        <p:nvPicPr>
          <p:cNvPr id="68" name="Billede 67">
            <a:extLst>
              <a:ext uri="{FF2B5EF4-FFF2-40B4-BE49-F238E27FC236}">
                <a16:creationId xmlns:a16="http://schemas.microsoft.com/office/drawing/2014/main" id="{C59FE158-C243-453D-B64E-3CEC9B4564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4342012" y="3859241"/>
            <a:ext cx="1184587" cy="670254"/>
          </a:xfrm>
          <a:prstGeom prst="rect">
            <a:avLst/>
          </a:prstGeom>
          <a:noFill/>
        </p:spPr>
      </p:pic>
      <p:sp>
        <p:nvSpPr>
          <p:cNvPr id="69" name="Tekstfelt 68">
            <a:extLst>
              <a:ext uri="{FF2B5EF4-FFF2-40B4-BE49-F238E27FC236}">
                <a16:creationId xmlns:a16="http://schemas.microsoft.com/office/drawing/2014/main" id="{17F3A35D-5510-4557-BE82-D031A02DBE36}"/>
              </a:ext>
            </a:extLst>
          </p:cNvPr>
          <p:cNvSpPr txBox="1"/>
          <p:nvPr/>
        </p:nvSpPr>
        <p:spPr>
          <a:xfrm>
            <a:off x="4462666" y="4018246"/>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73" name="Tekstfelt 72">
            <a:extLst>
              <a:ext uri="{FF2B5EF4-FFF2-40B4-BE49-F238E27FC236}">
                <a16:creationId xmlns:a16="http://schemas.microsoft.com/office/drawing/2014/main" id="{58AC2A4D-7331-4AC8-9C35-9108A55B95E3}"/>
              </a:ext>
            </a:extLst>
          </p:cNvPr>
          <p:cNvSpPr txBox="1"/>
          <p:nvPr/>
        </p:nvSpPr>
        <p:spPr>
          <a:xfrm>
            <a:off x="4847719" y="4101078"/>
            <a:ext cx="340079" cy="173253"/>
          </a:xfrm>
          <a:prstGeom prst="rect">
            <a:avLst/>
          </a:prstGeom>
          <a:noFill/>
        </p:spPr>
        <p:txBody>
          <a:bodyPr wrap="square" rtlCol="0">
            <a:spAutoFit/>
          </a:bodyPr>
          <a:lstStyle/>
          <a:p>
            <a:r>
              <a:rPr lang="da-DK" sz="526" dirty="0">
                <a:solidFill>
                  <a:schemeClr val="bg1"/>
                </a:solidFill>
              </a:rPr>
              <a:t>om</a:t>
            </a:r>
          </a:p>
        </p:txBody>
      </p:sp>
      <p:sp>
        <p:nvSpPr>
          <p:cNvPr id="74" name="Tekstfelt 73">
            <a:extLst>
              <a:ext uri="{FF2B5EF4-FFF2-40B4-BE49-F238E27FC236}">
                <a16:creationId xmlns:a16="http://schemas.microsoft.com/office/drawing/2014/main" id="{5993F89B-A1F4-428C-B378-FDCCC45F63D6}"/>
              </a:ext>
            </a:extLst>
          </p:cNvPr>
          <p:cNvSpPr txBox="1"/>
          <p:nvPr/>
        </p:nvSpPr>
        <p:spPr>
          <a:xfrm>
            <a:off x="4998463" y="4150451"/>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75" name="Billede 74">
            <a:extLst>
              <a:ext uri="{FF2B5EF4-FFF2-40B4-BE49-F238E27FC236}">
                <a16:creationId xmlns:a16="http://schemas.microsoft.com/office/drawing/2014/main" id="{EAAB052E-2A1D-4174-9FAC-62D911B710C7}"/>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3819068" y="2390883"/>
            <a:ext cx="757540" cy="586618"/>
          </a:xfrm>
          <a:prstGeom prst="rect">
            <a:avLst/>
          </a:prstGeom>
          <a:noFill/>
        </p:spPr>
      </p:pic>
      <p:sp>
        <p:nvSpPr>
          <p:cNvPr id="76" name="Tekstfelt 75">
            <a:extLst>
              <a:ext uri="{FF2B5EF4-FFF2-40B4-BE49-F238E27FC236}">
                <a16:creationId xmlns:a16="http://schemas.microsoft.com/office/drawing/2014/main" id="{643733E8-CA07-4416-84C3-BF550E0F3552}"/>
              </a:ext>
            </a:extLst>
          </p:cNvPr>
          <p:cNvSpPr txBox="1"/>
          <p:nvPr/>
        </p:nvSpPr>
        <p:spPr>
          <a:xfrm>
            <a:off x="1420805" y="6866375"/>
            <a:ext cx="1260580" cy="163571"/>
          </a:xfrm>
          <a:prstGeom prst="rect">
            <a:avLst/>
          </a:prstGeom>
          <a:solidFill>
            <a:srgbClr val="F2F8EE"/>
          </a:solidFill>
          <a:ln>
            <a:solidFill>
              <a:srgbClr val="F2F8EE"/>
            </a:solidFill>
          </a:ln>
        </p:spPr>
        <p:txBody>
          <a:bodyPr wrap="square" lIns="0" tIns="0" rIns="0" bIns="0" rtlCol="0">
            <a:spAutoFit/>
          </a:bodyPr>
          <a:lstStyle/>
          <a:p>
            <a:pPr algn="l"/>
            <a:r>
              <a:rPr lang="da-DK" sz="1063" dirty="0">
                <a:solidFill>
                  <a:srgbClr val="666699"/>
                </a:solidFill>
              </a:rPr>
              <a:t>Hvad oplever du?</a:t>
            </a:r>
          </a:p>
        </p:txBody>
      </p:sp>
      <p:sp>
        <p:nvSpPr>
          <p:cNvPr id="77" name="Tekstfelt 76">
            <a:extLst>
              <a:ext uri="{FF2B5EF4-FFF2-40B4-BE49-F238E27FC236}">
                <a16:creationId xmlns:a16="http://schemas.microsoft.com/office/drawing/2014/main" id="{0EF72DFE-A51C-4B41-B349-5ECD35F6A865}"/>
              </a:ext>
            </a:extLst>
          </p:cNvPr>
          <p:cNvSpPr txBox="1"/>
          <p:nvPr/>
        </p:nvSpPr>
        <p:spPr>
          <a:xfrm>
            <a:off x="1420805" y="7431505"/>
            <a:ext cx="1260580" cy="490712"/>
          </a:xfrm>
          <a:prstGeom prst="rect">
            <a:avLst/>
          </a:prstGeom>
          <a:no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78" name="Billede 77">
            <a:extLst>
              <a:ext uri="{FF2B5EF4-FFF2-40B4-BE49-F238E27FC236}">
                <a16:creationId xmlns:a16="http://schemas.microsoft.com/office/drawing/2014/main" id="{27A09CC2-2374-48CF-BE1B-D0AAEDD40B78}"/>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609865" y="7307482"/>
            <a:ext cx="757540" cy="631765"/>
          </a:xfrm>
          <a:prstGeom prst="rect">
            <a:avLst/>
          </a:prstGeom>
          <a:noFill/>
        </p:spPr>
      </p:pic>
      <p:pic>
        <p:nvPicPr>
          <p:cNvPr id="79" name="Billede 78">
            <a:extLst>
              <a:ext uri="{FF2B5EF4-FFF2-40B4-BE49-F238E27FC236}">
                <a16:creationId xmlns:a16="http://schemas.microsoft.com/office/drawing/2014/main" id="{C82EEBF4-FA56-4A32-9117-BE63AA2A0A3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1164495" y="8117816"/>
            <a:ext cx="1184587" cy="670254"/>
          </a:xfrm>
          <a:prstGeom prst="rect">
            <a:avLst/>
          </a:prstGeom>
          <a:noFill/>
        </p:spPr>
      </p:pic>
      <p:sp>
        <p:nvSpPr>
          <p:cNvPr id="80" name="Tekstfelt 79">
            <a:extLst>
              <a:ext uri="{FF2B5EF4-FFF2-40B4-BE49-F238E27FC236}">
                <a16:creationId xmlns:a16="http://schemas.microsoft.com/office/drawing/2014/main" id="{61E39E50-C77C-4AD7-B23D-0EF0AD4EA84A}"/>
              </a:ext>
            </a:extLst>
          </p:cNvPr>
          <p:cNvSpPr txBox="1"/>
          <p:nvPr/>
        </p:nvSpPr>
        <p:spPr>
          <a:xfrm>
            <a:off x="1285149" y="8276821"/>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84" name="Tekstfelt 83">
            <a:extLst>
              <a:ext uri="{FF2B5EF4-FFF2-40B4-BE49-F238E27FC236}">
                <a16:creationId xmlns:a16="http://schemas.microsoft.com/office/drawing/2014/main" id="{2C0294BB-F285-42CB-B0F0-2DBE4F721917}"/>
              </a:ext>
            </a:extLst>
          </p:cNvPr>
          <p:cNvSpPr txBox="1"/>
          <p:nvPr/>
        </p:nvSpPr>
        <p:spPr>
          <a:xfrm>
            <a:off x="1670202" y="8359653"/>
            <a:ext cx="340079" cy="173253"/>
          </a:xfrm>
          <a:prstGeom prst="rect">
            <a:avLst/>
          </a:prstGeom>
          <a:noFill/>
        </p:spPr>
        <p:txBody>
          <a:bodyPr wrap="square" rtlCol="0">
            <a:spAutoFit/>
          </a:bodyPr>
          <a:lstStyle/>
          <a:p>
            <a:r>
              <a:rPr lang="da-DK" sz="526" dirty="0">
                <a:solidFill>
                  <a:schemeClr val="bg1"/>
                </a:solidFill>
              </a:rPr>
              <a:t>om</a:t>
            </a:r>
          </a:p>
        </p:txBody>
      </p:sp>
      <p:sp>
        <p:nvSpPr>
          <p:cNvPr id="85" name="Tekstfelt 84">
            <a:extLst>
              <a:ext uri="{FF2B5EF4-FFF2-40B4-BE49-F238E27FC236}">
                <a16:creationId xmlns:a16="http://schemas.microsoft.com/office/drawing/2014/main" id="{8A4B164B-5B49-4948-A788-C8A3C5ACAE14}"/>
              </a:ext>
            </a:extLst>
          </p:cNvPr>
          <p:cNvSpPr txBox="1"/>
          <p:nvPr/>
        </p:nvSpPr>
        <p:spPr>
          <a:xfrm>
            <a:off x="1820946" y="8409026"/>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86" name="Billede 85">
            <a:extLst>
              <a:ext uri="{FF2B5EF4-FFF2-40B4-BE49-F238E27FC236}">
                <a16:creationId xmlns:a16="http://schemas.microsoft.com/office/drawing/2014/main" id="{DA542F80-0273-4583-9042-C15D2F3708AE}"/>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609865" y="6653538"/>
            <a:ext cx="757540" cy="586618"/>
          </a:xfrm>
          <a:prstGeom prst="rect">
            <a:avLst/>
          </a:prstGeom>
          <a:noFill/>
        </p:spPr>
      </p:pic>
      <p:sp>
        <p:nvSpPr>
          <p:cNvPr id="87" name="Tekstfelt 86">
            <a:extLst>
              <a:ext uri="{FF2B5EF4-FFF2-40B4-BE49-F238E27FC236}">
                <a16:creationId xmlns:a16="http://schemas.microsoft.com/office/drawing/2014/main" id="{A48EEA1A-B50A-4B96-8293-FB5771FB6CB9}"/>
              </a:ext>
            </a:extLst>
          </p:cNvPr>
          <p:cNvSpPr txBox="1"/>
          <p:nvPr/>
        </p:nvSpPr>
        <p:spPr>
          <a:xfrm>
            <a:off x="4712163" y="6897995"/>
            <a:ext cx="1260580" cy="163571"/>
          </a:xfrm>
          <a:prstGeom prst="rect">
            <a:avLst/>
          </a:prstGeom>
          <a:solidFill>
            <a:srgbClr val="F2F8EE"/>
          </a:solidFill>
          <a:ln>
            <a:solidFill>
              <a:srgbClr val="F2F8EE"/>
            </a:solidFill>
          </a:ln>
        </p:spPr>
        <p:txBody>
          <a:bodyPr wrap="square" lIns="0" tIns="0" rIns="0" bIns="0" rtlCol="0">
            <a:spAutoFit/>
          </a:bodyPr>
          <a:lstStyle/>
          <a:p>
            <a:pPr algn="l"/>
            <a:r>
              <a:rPr lang="da-DK" sz="1063" dirty="0">
                <a:solidFill>
                  <a:srgbClr val="666699"/>
                </a:solidFill>
              </a:rPr>
              <a:t>Hvad oplever du?</a:t>
            </a:r>
          </a:p>
        </p:txBody>
      </p:sp>
      <p:sp>
        <p:nvSpPr>
          <p:cNvPr id="88" name="Tekstfelt 87">
            <a:extLst>
              <a:ext uri="{FF2B5EF4-FFF2-40B4-BE49-F238E27FC236}">
                <a16:creationId xmlns:a16="http://schemas.microsoft.com/office/drawing/2014/main" id="{488585E1-61ED-4E59-9437-BA5E29FA4178}"/>
              </a:ext>
            </a:extLst>
          </p:cNvPr>
          <p:cNvSpPr txBox="1"/>
          <p:nvPr/>
        </p:nvSpPr>
        <p:spPr>
          <a:xfrm>
            <a:off x="4714079" y="7439209"/>
            <a:ext cx="1260580" cy="490712"/>
          </a:xfrm>
          <a:prstGeom prst="rect">
            <a:avLst/>
          </a:prstGeom>
          <a:noFill/>
        </p:spPr>
        <p:txBody>
          <a:bodyPr wrap="square" lIns="0" tIns="0" rIns="0" bIns="0" rtlCol="0">
            <a:spAutoFit/>
          </a:bodyPr>
          <a:lstStyle/>
          <a:p>
            <a:pPr algn="l"/>
            <a:r>
              <a:rPr lang="da-DK" sz="1063" dirty="0">
                <a:solidFill>
                  <a:srgbClr val="666699"/>
                </a:solidFill>
              </a:rPr>
              <a:t>Hvad kan du og ledergruppen gøre anderledes?</a:t>
            </a:r>
          </a:p>
        </p:txBody>
      </p:sp>
      <p:pic>
        <p:nvPicPr>
          <p:cNvPr id="89" name="Billede 88">
            <a:extLst>
              <a:ext uri="{FF2B5EF4-FFF2-40B4-BE49-F238E27FC236}">
                <a16:creationId xmlns:a16="http://schemas.microsoft.com/office/drawing/2014/main" id="{CF9BDEE7-9217-4851-BF9F-9ABA9230D3CE}"/>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40" b="93593" l="9542" r="89885">
                        <a14:foregroundMark x1="36069" y1="28604" x2="36069" y2="28604"/>
                        <a14:foregroundMark x1="9542" y1="57666" x2="9542" y2="57666"/>
                        <a14:foregroundMark x1="9542" y1="57666" x2="9542" y2="57666"/>
                        <a14:foregroundMark x1="90076" y1="54920" x2="90076" y2="54920"/>
                        <a14:foregroundMark x1="46374" y1="93593" x2="46374" y2="93593"/>
                      </a14:backgroundRemoval>
                    </a14:imgEffect>
                  </a14:imgLayer>
                </a14:imgProps>
              </a:ext>
              <a:ext uri="{28A0092B-C50C-407E-A947-70E740481C1C}">
                <a14:useLocalDpi xmlns:a14="http://schemas.microsoft.com/office/drawing/2010/main" val="0"/>
              </a:ext>
            </a:extLst>
          </a:blip>
          <a:stretch>
            <a:fillRect/>
          </a:stretch>
        </p:blipFill>
        <p:spPr>
          <a:xfrm>
            <a:off x="3965478" y="7318473"/>
            <a:ext cx="757540" cy="631765"/>
          </a:xfrm>
          <a:prstGeom prst="rect">
            <a:avLst/>
          </a:prstGeom>
          <a:noFill/>
        </p:spPr>
      </p:pic>
      <p:pic>
        <p:nvPicPr>
          <p:cNvPr id="90" name="Billede 89">
            <a:extLst>
              <a:ext uri="{FF2B5EF4-FFF2-40B4-BE49-F238E27FC236}">
                <a16:creationId xmlns:a16="http://schemas.microsoft.com/office/drawing/2014/main" id="{0BB47062-F474-4F7B-A304-7BB91F3494D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backgroundMark x1="11966" y1="88218" x2="11966" y2="88218"/>
                      </a14:backgroundRemoval>
                    </a14:imgEffect>
                  </a14:imgLayer>
                </a14:imgProps>
              </a:ext>
            </a:extLst>
          </a:blip>
          <a:stretch>
            <a:fillRect/>
          </a:stretch>
        </p:blipFill>
        <p:spPr>
          <a:xfrm>
            <a:off x="4455954" y="8117816"/>
            <a:ext cx="1184587" cy="670254"/>
          </a:xfrm>
          <a:prstGeom prst="rect">
            <a:avLst/>
          </a:prstGeom>
          <a:noFill/>
        </p:spPr>
      </p:pic>
      <p:sp>
        <p:nvSpPr>
          <p:cNvPr id="91" name="Tekstfelt 90">
            <a:extLst>
              <a:ext uri="{FF2B5EF4-FFF2-40B4-BE49-F238E27FC236}">
                <a16:creationId xmlns:a16="http://schemas.microsoft.com/office/drawing/2014/main" id="{3E9CFA23-A3E7-486F-8F8A-293CBF5D5206}"/>
              </a:ext>
            </a:extLst>
          </p:cNvPr>
          <p:cNvSpPr txBox="1"/>
          <p:nvPr/>
        </p:nvSpPr>
        <p:spPr>
          <a:xfrm>
            <a:off x="4576608" y="8276821"/>
            <a:ext cx="498995" cy="184666"/>
          </a:xfrm>
          <a:prstGeom prst="rect">
            <a:avLst/>
          </a:prstGeom>
          <a:noFill/>
        </p:spPr>
        <p:txBody>
          <a:bodyPr wrap="square" rtlCol="0">
            <a:spAutoFit/>
          </a:bodyPr>
          <a:lstStyle/>
          <a:p>
            <a:r>
              <a:rPr lang="da-DK" sz="600" dirty="0">
                <a:solidFill>
                  <a:schemeClr val="bg1"/>
                </a:solidFill>
              </a:rPr>
              <a:t>Samtaler</a:t>
            </a:r>
            <a:endParaRPr lang="da-DK" sz="300" dirty="0">
              <a:solidFill>
                <a:schemeClr val="bg1"/>
              </a:solidFill>
            </a:endParaRPr>
          </a:p>
        </p:txBody>
      </p:sp>
      <p:sp>
        <p:nvSpPr>
          <p:cNvPr id="111" name="Tekstfelt 110">
            <a:extLst>
              <a:ext uri="{FF2B5EF4-FFF2-40B4-BE49-F238E27FC236}">
                <a16:creationId xmlns:a16="http://schemas.microsoft.com/office/drawing/2014/main" id="{29B4E203-D7D9-42A4-AD28-6CEB4218D530}"/>
              </a:ext>
            </a:extLst>
          </p:cNvPr>
          <p:cNvSpPr txBox="1"/>
          <p:nvPr/>
        </p:nvSpPr>
        <p:spPr>
          <a:xfrm>
            <a:off x="4961661" y="8359653"/>
            <a:ext cx="340079" cy="173253"/>
          </a:xfrm>
          <a:prstGeom prst="rect">
            <a:avLst/>
          </a:prstGeom>
          <a:noFill/>
        </p:spPr>
        <p:txBody>
          <a:bodyPr wrap="square" rtlCol="0">
            <a:spAutoFit/>
          </a:bodyPr>
          <a:lstStyle/>
          <a:p>
            <a:r>
              <a:rPr lang="da-DK" sz="526" dirty="0">
                <a:solidFill>
                  <a:schemeClr val="bg1"/>
                </a:solidFill>
              </a:rPr>
              <a:t>om</a:t>
            </a:r>
          </a:p>
        </p:txBody>
      </p:sp>
      <p:sp>
        <p:nvSpPr>
          <p:cNvPr id="112" name="Tekstfelt 111">
            <a:extLst>
              <a:ext uri="{FF2B5EF4-FFF2-40B4-BE49-F238E27FC236}">
                <a16:creationId xmlns:a16="http://schemas.microsoft.com/office/drawing/2014/main" id="{3D7698EE-7F84-40CF-9068-8D41520B8016}"/>
              </a:ext>
            </a:extLst>
          </p:cNvPr>
          <p:cNvSpPr txBox="1"/>
          <p:nvPr/>
        </p:nvSpPr>
        <p:spPr>
          <a:xfrm>
            <a:off x="5112405" y="8409026"/>
            <a:ext cx="406835" cy="200055"/>
          </a:xfrm>
          <a:prstGeom prst="rect">
            <a:avLst/>
          </a:prstGeom>
          <a:noFill/>
        </p:spPr>
        <p:txBody>
          <a:bodyPr wrap="square" rtlCol="0">
            <a:spAutoFit/>
          </a:bodyPr>
          <a:lstStyle/>
          <a:p>
            <a:r>
              <a:rPr lang="da-DK" sz="700" dirty="0">
                <a:solidFill>
                  <a:schemeClr val="bg1"/>
                </a:solidFill>
              </a:rPr>
              <a:t>trivsel</a:t>
            </a:r>
            <a:endParaRPr lang="da-DK" sz="400" dirty="0">
              <a:solidFill>
                <a:schemeClr val="bg1"/>
              </a:solidFill>
            </a:endParaRPr>
          </a:p>
        </p:txBody>
      </p:sp>
      <p:pic>
        <p:nvPicPr>
          <p:cNvPr id="113" name="Billede 112">
            <a:extLst>
              <a:ext uri="{FF2B5EF4-FFF2-40B4-BE49-F238E27FC236}">
                <a16:creationId xmlns:a16="http://schemas.microsoft.com/office/drawing/2014/main" id="{7278C246-D47D-482E-9319-DC92699F47F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353" b="92446" l="8357" r="89694">
                        <a14:foregroundMark x1="26741" y1="15108" x2="26741" y2="15108"/>
                        <a14:foregroundMark x1="26741" y1="15108" x2="26741" y2="15108"/>
                        <a14:foregroundMark x1="8357" y1="56835" x2="8357" y2="56835"/>
                        <a14:foregroundMark x1="8357" y1="56835" x2="8357" y2="56835"/>
                        <a14:foregroundMark x1="52089" y1="92446" x2="52089" y2="92446"/>
                        <a14:foregroundMark x1="52089" y1="92446" x2="52089" y2="92446"/>
                      </a14:backgroundRemoval>
                    </a14:imgEffect>
                  </a14:imgLayer>
                </a14:imgProps>
              </a:ext>
              <a:ext uri="{28A0092B-C50C-407E-A947-70E740481C1C}">
                <a14:useLocalDpi xmlns:a14="http://schemas.microsoft.com/office/drawing/2010/main" val="0"/>
              </a:ext>
            </a:extLst>
          </a:blip>
          <a:stretch>
            <a:fillRect/>
          </a:stretch>
        </p:blipFill>
        <p:spPr>
          <a:xfrm>
            <a:off x="3948578" y="6698581"/>
            <a:ext cx="757540" cy="586618"/>
          </a:xfrm>
          <a:prstGeom prst="rect">
            <a:avLst/>
          </a:prstGeom>
          <a:noFill/>
        </p:spPr>
      </p:pic>
    </p:spTree>
    <p:extLst>
      <p:ext uri="{BB962C8B-B14F-4D97-AF65-F5344CB8AC3E}">
        <p14:creationId xmlns:p14="http://schemas.microsoft.com/office/powerpoint/2010/main" val="3141558732"/>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14201</TotalTime>
  <Words>997</Words>
  <Application>Microsoft Office PowerPoint</Application>
  <PresentationFormat>A4-papir (210 x 297 mm)</PresentationFormat>
  <Paragraphs>166</Paragraphs>
  <Slides>9</Slides>
  <Notes>9</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9</vt:i4>
      </vt:variant>
    </vt:vector>
  </HeadingPairs>
  <TitlesOfParts>
    <vt:vector size="16" baseType="lpstr">
      <vt:lpstr>Arial</vt:lpstr>
      <vt:lpstr>Arial Black</vt:lpstr>
      <vt:lpstr>Bahnschrift</vt:lpstr>
      <vt:lpstr>Calibri</vt:lpstr>
      <vt:lpstr>Calibri Light</vt:lpstr>
      <vt:lpstr>Verdana</vt:lpstr>
      <vt:lpstr>Office-tema</vt:lpstr>
      <vt:lpstr>SAMTALER OM TRIVSEL </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Nanna Max Andersen</dc:creator>
  <cp:lastModifiedBy>Marie Kyhn</cp:lastModifiedBy>
  <cp:revision>322</cp:revision>
  <cp:lastPrinted>2024-09-12T11:04:18Z</cp:lastPrinted>
  <dcterms:created xsi:type="dcterms:W3CDTF">2022-06-07T12:11:15Z</dcterms:created>
  <dcterms:modified xsi:type="dcterms:W3CDTF">2024-09-12T11:56:08Z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fyRequestExternalSystemData">
    <vt:lpwstr>True</vt:lpwstr>
  </property>
  <property fmtid="{D5CDD505-2E9C-101B-9397-08002B2CF9AE}" pid="3" name="isFromDMS">
    <vt:lpwstr>true</vt:lpwstr>
  </property>
  <property fmtid="{D5CDD505-2E9C-101B-9397-08002B2CF9AE}" pid="4" name="AcadreDocumentId">
    <vt:i4>5324964</vt:i4>
  </property>
  <property fmtid="{D5CDD505-2E9C-101B-9397-08002B2CF9AE}" pid="5" name="AcadreCaseId">
    <vt:i4>847983</vt:i4>
  </property>
</Properties>
</file>